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0" r:id="rId2"/>
    <p:sldId id="299" r:id="rId3"/>
    <p:sldId id="311" r:id="rId4"/>
    <p:sldId id="310" r:id="rId5"/>
    <p:sldId id="286" r:id="rId6"/>
    <p:sldId id="295" r:id="rId7"/>
    <p:sldId id="301" r:id="rId8"/>
    <p:sldId id="288" r:id="rId9"/>
    <p:sldId id="291" r:id="rId10"/>
    <p:sldId id="283" r:id="rId11"/>
    <p:sldId id="284" r:id="rId12"/>
    <p:sldId id="290" r:id="rId13"/>
    <p:sldId id="306" r:id="rId14"/>
    <p:sldId id="309" r:id="rId15"/>
    <p:sldId id="307" r:id="rId16"/>
    <p:sldId id="279" r:id="rId17"/>
    <p:sldId id="285" r:id="rId18"/>
    <p:sldId id="308" r:id="rId19"/>
    <p:sldId id="305" r:id="rId20"/>
    <p:sldId id="303" r:id="rId21"/>
    <p:sldId id="322" r:id="rId22"/>
    <p:sldId id="304" r:id="rId23"/>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464D4-8DB2-4689-8B00-78C60BBBC67C}" type="datetimeFigureOut">
              <a:rPr lang="en-US" smtClean="0"/>
              <a:t>4/8/2017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63253-A815-4F1D-ADE3-7213E71663BE}" type="slidenum">
              <a:rPr lang="en-US" smtClean="0"/>
              <a:t>‹#›</a:t>
            </a:fld>
            <a:endParaRPr lang="en-US"/>
          </a:p>
        </p:txBody>
      </p:sp>
    </p:spTree>
    <p:extLst>
      <p:ext uri="{BB962C8B-B14F-4D97-AF65-F5344CB8AC3E}">
        <p14:creationId xmlns:p14="http://schemas.microsoft.com/office/powerpoint/2010/main" val="62833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A5AAC6-49B6-49D3-ABFC-3A3E2B524C02}" type="datetimeFigureOut">
              <a:rPr lang="en-US" smtClean="0"/>
              <a:pPr/>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A5AAC6-49B6-49D3-ABFC-3A3E2B524C02}" type="datetimeFigureOut">
              <a:rPr lang="en-US" smtClean="0"/>
              <a:pPr/>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A5AAC6-49B6-49D3-ABFC-3A3E2B524C02}" type="datetimeFigureOut">
              <a:rPr lang="en-US" smtClean="0"/>
              <a:pPr/>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A5AAC6-49B6-49D3-ABFC-3A3E2B524C02}" type="datetimeFigureOut">
              <a:rPr lang="en-US" smtClean="0"/>
              <a:pPr/>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A5AAC6-49B6-49D3-ABFC-3A3E2B524C02}" type="datetimeFigureOut">
              <a:rPr lang="en-US" smtClean="0"/>
              <a:pPr/>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A5AAC6-49B6-49D3-ABFC-3A3E2B524C02}" type="datetimeFigureOut">
              <a:rPr lang="en-US" smtClean="0"/>
              <a:pPr/>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A5AAC6-49B6-49D3-ABFC-3A3E2B524C02}" type="datetimeFigureOut">
              <a:rPr lang="en-US" smtClean="0"/>
              <a:pPr/>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A5AAC6-49B6-49D3-ABFC-3A3E2B524C02}" type="datetimeFigureOut">
              <a:rPr lang="en-US" smtClean="0"/>
              <a:pPr/>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AAC6-49B6-49D3-ABFC-3A3E2B524C02}" type="datetimeFigureOut">
              <a:rPr lang="en-US" smtClean="0"/>
              <a:pPr/>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A5AAC6-49B6-49D3-ABFC-3A3E2B524C02}" type="datetimeFigureOut">
              <a:rPr lang="en-US" smtClean="0"/>
              <a:pPr/>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A5AAC6-49B6-49D3-ABFC-3A3E2B524C02}" type="datetimeFigureOut">
              <a:rPr lang="en-US" smtClean="0"/>
              <a:pPr/>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E4A32-CCB8-48E6-B406-93618755D2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5AAC6-49B6-49D3-ABFC-3A3E2B524C02}" type="datetimeFigureOut">
              <a:rPr lang="en-US" smtClean="0"/>
              <a:pPr/>
              <a:t>4/8/2017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E4A32-CCB8-48E6-B406-93618755D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a:bodyPr>
          <a:lstStyle/>
          <a:p>
            <a:pPr algn="just"/>
            <a:r>
              <a:rPr lang="en-US" sz="2200" b="1" dirty="0">
                <a:solidFill>
                  <a:srgbClr val="C00000"/>
                </a:solidFill>
              </a:rPr>
              <a:t>On 06</a:t>
            </a:r>
            <a:r>
              <a:rPr lang="en-US" sz="2200" b="1" baseline="30000" dirty="0">
                <a:solidFill>
                  <a:srgbClr val="C00000"/>
                </a:solidFill>
              </a:rPr>
              <a:t>th</a:t>
            </a:r>
            <a:r>
              <a:rPr lang="en-US" sz="2200" b="1" dirty="0">
                <a:solidFill>
                  <a:srgbClr val="C00000"/>
                </a:solidFill>
              </a:rPr>
              <a:t> Sep 1983  </a:t>
            </a:r>
            <a:r>
              <a:rPr lang="en-US" sz="2200" b="1" dirty="0" err="1">
                <a:solidFill>
                  <a:srgbClr val="C00000"/>
                </a:solidFill>
              </a:rPr>
              <a:t>Capt</a:t>
            </a:r>
            <a:r>
              <a:rPr lang="en-US" sz="2200" b="1" dirty="0">
                <a:solidFill>
                  <a:srgbClr val="C00000"/>
                </a:solidFill>
              </a:rPr>
              <a:t> (now Col) (</a:t>
            </a:r>
            <a:r>
              <a:rPr lang="en-US" sz="2200" b="1" dirty="0" err="1">
                <a:solidFill>
                  <a:srgbClr val="C00000"/>
                </a:solidFill>
              </a:rPr>
              <a:t>Retd</a:t>
            </a:r>
            <a:r>
              <a:rPr lang="en-US" sz="2200" b="1" dirty="0">
                <a:solidFill>
                  <a:srgbClr val="C00000"/>
                </a:solidFill>
              </a:rPr>
              <a:t>) </a:t>
            </a:r>
            <a:r>
              <a:rPr lang="en-US" sz="2200" b="1" dirty="0" err="1">
                <a:solidFill>
                  <a:srgbClr val="C00000"/>
                </a:solidFill>
              </a:rPr>
              <a:t>Pawan</a:t>
            </a:r>
            <a:r>
              <a:rPr lang="en-US" sz="2200" b="1" dirty="0">
                <a:solidFill>
                  <a:srgbClr val="C00000"/>
                </a:solidFill>
              </a:rPr>
              <a:t> </a:t>
            </a:r>
            <a:r>
              <a:rPr lang="en-US" sz="2200" b="1" dirty="0" err="1">
                <a:solidFill>
                  <a:srgbClr val="C00000"/>
                </a:solidFill>
              </a:rPr>
              <a:t>Chander</a:t>
            </a:r>
            <a:r>
              <a:rPr lang="en-US" sz="2200" b="1" dirty="0">
                <a:solidFill>
                  <a:srgbClr val="C00000"/>
                </a:solidFill>
              </a:rPr>
              <a:t> </a:t>
            </a:r>
            <a:r>
              <a:rPr lang="en-US" sz="2200" b="1" dirty="0" err="1">
                <a:solidFill>
                  <a:srgbClr val="C00000"/>
                </a:solidFill>
              </a:rPr>
              <a:t>Bhandari</a:t>
            </a:r>
            <a:r>
              <a:rPr lang="en-US" sz="2200" b="1" dirty="0">
                <a:solidFill>
                  <a:srgbClr val="C00000"/>
                </a:solidFill>
              </a:rPr>
              <a:t> rescued an Austrian lady mountaineer who was trapped at Kun Peak (23100 </a:t>
            </a:r>
            <a:r>
              <a:rPr lang="en-US" sz="2200" b="1" dirty="0" err="1">
                <a:solidFill>
                  <a:srgbClr val="C00000"/>
                </a:solidFill>
              </a:rPr>
              <a:t>ft</a:t>
            </a:r>
            <a:r>
              <a:rPr lang="en-US" sz="2200" b="1" dirty="0">
                <a:solidFill>
                  <a:srgbClr val="C00000"/>
                </a:solidFill>
              </a:rPr>
              <a:t>). In this daring casualty evacuation mission, he himself got deplaned from helicopter, negotiated a crevasse, physically lifted the casualty and shifted her into waiting helicopter. In utter disregard to his personal safety, he displayed great courage and dedication of a very high order and was awarded with ‘SHAURYA CHAKRA’ </a:t>
            </a:r>
            <a:r>
              <a:rPr lang="en-US" sz="2400" b="1" dirty="0">
                <a:solidFill>
                  <a:srgbClr val="C00000"/>
                </a:solidFill>
              </a:rPr>
              <a:t>by </a:t>
            </a:r>
            <a:r>
              <a:rPr lang="en-US" sz="2400" b="1" dirty="0" err="1">
                <a:solidFill>
                  <a:srgbClr val="C00000"/>
                </a:solidFill>
              </a:rPr>
              <a:t>Hon’ble</a:t>
            </a:r>
            <a:r>
              <a:rPr lang="en-US" sz="2400" b="1" dirty="0">
                <a:solidFill>
                  <a:srgbClr val="C00000"/>
                </a:solidFill>
              </a:rPr>
              <a:t> President.</a:t>
            </a:r>
            <a:endParaRPr lang="en-US" sz="2200" b="1" dirty="0">
              <a:solidFill>
                <a:srgbClr val="C00000"/>
              </a:solidFill>
            </a:endParaRPr>
          </a:p>
        </p:txBody>
      </p:sp>
      <p:sp>
        <p:nvSpPr>
          <p:cNvPr id="8" name="TextBox 7"/>
          <p:cNvSpPr txBox="1"/>
          <p:nvPr/>
        </p:nvSpPr>
        <p:spPr>
          <a:xfrm>
            <a:off x="762000" y="457200"/>
            <a:ext cx="6324600" cy="2308324"/>
          </a:xfrm>
          <a:prstGeom prst="rect">
            <a:avLst/>
          </a:prstGeom>
          <a:noFill/>
        </p:spPr>
        <p:txBody>
          <a:bodyPr wrap="square" rtlCol="0">
            <a:spAutoFit/>
          </a:bodyPr>
          <a:lstStyle/>
          <a:p>
            <a:r>
              <a:rPr lang="en-US" sz="2400" b="1" dirty="0">
                <a:solidFill>
                  <a:srgbClr val="C00000"/>
                </a:solidFill>
              </a:rPr>
              <a:t>Col </a:t>
            </a:r>
            <a:r>
              <a:rPr lang="en-US" sz="2400" b="1" dirty="0" err="1">
                <a:solidFill>
                  <a:srgbClr val="C00000"/>
                </a:solidFill>
              </a:rPr>
              <a:t>Pawan</a:t>
            </a:r>
            <a:r>
              <a:rPr lang="en-US" sz="2400" b="1" dirty="0">
                <a:solidFill>
                  <a:srgbClr val="C00000"/>
                </a:solidFill>
              </a:rPr>
              <a:t> </a:t>
            </a:r>
            <a:r>
              <a:rPr lang="en-US" sz="2400" b="1" dirty="0" err="1">
                <a:solidFill>
                  <a:srgbClr val="C00000"/>
                </a:solidFill>
              </a:rPr>
              <a:t>Chander</a:t>
            </a:r>
            <a:r>
              <a:rPr lang="en-US" sz="2400" b="1" dirty="0">
                <a:solidFill>
                  <a:srgbClr val="C00000"/>
                </a:solidFill>
              </a:rPr>
              <a:t> </a:t>
            </a:r>
            <a:r>
              <a:rPr lang="en-US" sz="2400" b="1" dirty="0" err="1">
                <a:solidFill>
                  <a:srgbClr val="C00000"/>
                </a:solidFill>
              </a:rPr>
              <a:t>Bhandari,SC</a:t>
            </a:r>
            <a:r>
              <a:rPr lang="en-US" sz="2400" b="1" dirty="0">
                <a:solidFill>
                  <a:srgbClr val="C00000"/>
                </a:solidFill>
              </a:rPr>
              <a:t> (</a:t>
            </a:r>
            <a:r>
              <a:rPr lang="en-US" sz="2400" b="1" dirty="0" err="1">
                <a:solidFill>
                  <a:srgbClr val="C00000"/>
                </a:solidFill>
              </a:rPr>
              <a:t>Retd</a:t>
            </a:r>
            <a:r>
              <a:rPr lang="en-US" sz="2400" b="1" dirty="0">
                <a:solidFill>
                  <a:srgbClr val="C00000"/>
                </a:solidFill>
              </a:rPr>
              <a:t>)</a:t>
            </a:r>
          </a:p>
          <a:p>
            <a:r>
              <a:rPr lang="en-US" sz="2400" b="1" dirty="0">
                <a:solidFill>
                  <a:srgbClr val="C00000"/>
                </a:solidFill>
              </a:rPr>
              <a:t>Army </a:t>
            </a:r>
            <a:r>
              <a:rPr lang="en-US" sz="2400" b="1" dirty="0" err="1">
                <a:solidFill>
                  <a:srgbClr val="C00000"/>
                </a:solidFill>
              </a:rPr>
              <a:t>Avn</a:t>
            </a:r>
            <a:r>
              <a:rPr lang="en-US" sz="2400" b="1" dirty="0">
                <a:solidFill>
                  <a:srgbClr val="C00000"/>
                </a:solidFill>
              </a:rPr>
              <a:t> Corps</a:t>
            </a:r>
          </a:p>
          <a:p>
            <a:endParaRPr lang="en-US" sz="2400" b="1" dirty="0">
              <a:solidFill>
                <a:srgbClr val="C00000"/>
              </a:solidFill>
            </a:endParaRPr>
          </a:p>
          <a:p>
            <a:r>
              <a:rPr lang="en-US" sz="2400" b="1" dirty="0">
                <a:solidFill>
                  <a:srgbClr val="C00000"/>
                </a:solidFill>
              </a:rPr>
              <a:t>School No. 325</a:t>
            </a:r>
          </a:p>
          <a:p>
            <a:r>
              <a:rPr lang="en-US" sz="2400" b="1" dirty="0">
                <a:solidFill>
                  <a:srgbClr val="C00000"/>
                </a:solidFill>
              </a:rPr>
              <a:t>House: </a:t>
            </a:r>
            <a:r>
              <a:rPr lang="en-US" sz="2400" b="1" dirty="0" err="1">
                <a:solidFill>
                  <a:srgbClr val="C00000"/>
                </a:solidFill>
              </a:rPr>
              <a:t>Kurukshetra</a:t>
            </a:r>
            <a:endParaRPr lang="en-US" sz="2400" b="1" dirty="0">
              <a:solidFill>
                <a:srgbClr val="C00000"/>
              </a:solidFill>
            </a:endParaRPr>
          </a:p>
          <a:p>
            <a:r>
              <a:rPr lang="en-US" sz="2400" b="1" dirty="0">
                <a:solidFill>
                  <a:srgbClr val="C00000"/>
                </a:solidFill>
              </a:rPr>
              <a:t>Batch: 1963-69</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7708"/>
            <a:ext cx="1953491" cy="2394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34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305800" cy="2849563"/>
          </a:xfrm>
        </p:spPr>
        <p:txBody>
          <a:bodyPr>
            <a:normAutofit/>
          </a:bodyPr>
          <a:lstStyle/>
          <a:p>
            <a:pPr algn="just"/>
            <a:r>
              <a:rPr lang="en-US" sz="2200" b="1" dirty="0">
                <a:solidFill>
                  <a:srgbClr val="C00000"/>
                </a:solidFill>
              </a:rPr>
              <a:t>On 17</a:t>
            </a:r>
            <a:r>
              <a:rPr lang="en-US" sz="2200" b="1" baseline="30000" dirty="0">
                <a:solidFill>
                  <a:srgbClr val="C00000"/>
                </a:solidFill>
              </a:rPr>
              <a:t>th</a:t>
            </a:r>
            <a:r>
              <a:rPr lang="en-US" sz="2200" b="1" dirty="0">
                <a:solidFill>
                  <a:srgbClr val="C00000"/>
                </a:solidFill>
              </a:rPr>
              <a:t> Jun 2002 at 0400 </a:t>
            </a:r>
            <a:r>
              <a:rPr lang="en-US" sz="2200" b="1" dirty="0" err="1">
                <a:solidFill>
                  <a:srgbClr val="C00000"/>
                </a:solidFill>
              </a:rPr>
              <a:t>hrs</a:t>
            </a:r>
            <a:r>
              <a:rPr lang="en-US" sz="2200" b="1" dirty="0">
                <a:solidFill>
                  <a:srgbClr val="C00000"/>
                </a:solidFill>
              </a:rPr>
              <a:t> </a:t>
            </a:r>
            <a:r>
              <a:rPr lang="en-US" sz="2200" b="1" dirty="0" err="1">
                <a:solidFill>
                  <a:srgbClr val="C00000"/>
                </a:solidFill>
              </a:rPr>
              <a:t>Shri</a:t>
            </a:r>
            <a:r>
              <a:rPr lang="en-US" sz="2200" b="1" dirty="0">
                <a:solidFill>
                  <a:srgbClr val="C00000"/>
                </a:solidFill>
              </a:rPr>
              <a:t> </a:t>
            </a:r>
            <a:r>
              <a:rPr lang="en-US" sz="2200" b="1" dirty="0" err="1">
                <a:solidFill>
                  <a:srgbClr val="C00000"/>
                </a:solidFill>
              </a:rPr>
              <a:t>Hoshiyar</a:t>
            </a:r>
            <a:r>
              <a:rPr lang="en-US" sz="2200" b="1" dirty="0">
                <a:solidFill>
                  <a:srgbClr val="C00000"/>
                </a:solidFill>
              </a:rPr>
              <a:t> Singh </a:t>
            </a:r>
            <a:r>
              <a:rPr lang="en-US" sz="2200" b="1" dirty="0" err="1">
                <a:solidFill>
                  <a:srgbClr val="C00000"/>
                </a:solidFill>
              </a:rPr>
              <a:t>Baliyan</a:t>
            </a:r>
            <a:r>
              <a:rPr lang="en-US" sz="2200" b="1" dirty="0">
                <a:solidFill>
                  <a:srgbClr val="C00000"/>
                </a:solidFill>
              </a:rPr>
              <a:t> ,Assistant </a:t>
            </a:r>
            <a:r>
              <a:rPr lang="en-US" sz="2200" b="1" dirty="0" err="1">
                <a:solidFill>
                  <a:srgbClr val="C00000"/>
                </a:solidFill>
              </a:rPr>
              <a:t>Comdt</a:t>
            </a:r>
            <a:r>
              <a:rPr lang="en-US" sz="2200" b="1" dirty="0">
                <a:solidFill>
                  <a:srgbClr val="C00000"/>
                </a:solidFill>
              </a:rPr>
              <a:t> along with his team on receiving the specific info of HM terrorists presence in a hideout at </a:t>
            </a:r>
            <a:r>
              <a:rPr lang="en-US" sz="2200" b="1" dirty="0" err="1">
                <a:solidFill>
                  <a:srgbClr val="C00000"/>
                </a:solidFill>
              </a:rPr>
              <a:t>Bisran</a:t>
            </a:r>
            <a:r>
              <a:rPr lang="en-US" sz="2200" b="1" dirty="0">
                <a:solidFill>
                  <a:srgbClr val="C00000"/>
                </a:solidFill>
              </a:rPr>
              <a:t> village of </a:t>
            </a:r>
            <a:r>
              <a:rPr lang="en-US" sz="2200" b="1" dirty="0" err="1">
                <a:solidFill>
                  <a:srgbClr val="C00000"/>
                </a:solidFill>
              </a:rPr>
              <a:t>Doda</a:t>
            </a:r>
            <a:r>
              <a:rPr lang="en-US" sz="2200" b="1" dirty="0">
                <a:solidFill>
                  <a:srgbClr val="C00000"/>
                </a:solidFill>
              </a:rPr>
              <a:t> </a:t>
            </a:r>
            <a:r>
              <a:rPr lang="en-US" sz="2200" b="1" dirty="0" err="1">
                <a:solidFill>
                  <a:srgbClr val="C00000"/>
                </a:solidFill>
              </a:rPr>
              <a:t>Distt</a:t>
            </a:r>
            <a:r>
              <a:rPr lang="en-US" sz="2200" b="1" dirty="0">
                <a:solidFill>
                  <a:srgbClr val="C00000"/>
                </a:solidFill>
              </a:rPr>
              <a:t>, J&amp;K. In a fierce encounter he neutralized two terrorists and recovery of heavy war like stores was made. </a:t>
            </a:r>
          </a:p>
          <a:p>
            <a:pPr algn="just"/>
            <a:r>
              <a:rPr lang="en-US" sz="2200" b="1" dirty="0">
                <a:solidFill>
                  <a:srgbClr val="C00000"/>
                </a:solidFill>
              </a:rPr>
              <a:t>In displaying conspicuous </a:t>
            </a:r>
            <a:r>
              <a:rPr lang="en-US" sz="2200" b="1" dirty="0" err="1">
                <a:solidFill>
                  <a:srgbClr val="C00000"/>
                </a:solidFill>
              </a:rPr>
              <a:t>gallantary</a:t>
            </a:r>
            <a:r>
              <a:rPr lang="en-US" sz="2200" b="1" dirty="0">
                <a:solidFill>
                  <a:srgbClr val="C00000"/>
                </a:solidFill>
              </a:rPr>
              <a:t>, courage and devotion to duty of high order for this act of bravery, he was awarded “President Police Medal (</a:t>
            </a:r>
            <a:r>
              <a:rPr lang="en-US" sz="2200" b="1" dirty="0" err="1">
                <a:solidFill>
                  <a:srgbClr val="C00000"/>
                </a:solidFill>
              </a:rPr>
              <a:t>Gallantary</a:t>
            </a:r>
            <a:r>
              <a:rPr lang="en-US" sz="2200" b="1" dirty="0">
                <a:solidFill>
                  <a:srgbClr val="C00000"/>
                </a:solidFill>
              </a:rPr>
              <a:t>)” by Hon’ble President .</a:t>
            </a:r>
          </a:p>
        </p:txBody>
      </p:sp>
      <p:pic>
        <p:nvPicPr>
          <p:cNvPr id="5" name="Picture 2" descr="C:\Users\user\Desktop\New folder (3)\IMG-20170404-WA0023.jpg"/>
          <p:cNvPicPr>
            <a:picLocks noChangeAspect="1" noChangeArrowheads="1"/>
          </p:cNvPicPr>
          <p:nvPr/>
        </p:nvPicPr>
        <p:blipFill>
          <a:blip r:embed="rId2" cstate="print"/>
          <a:srcRect l="31698" t="8889" r="12302" b="12889"/>
          <a:stretch>
            <a:fillRect/>
          </a:stretch>
        </p:blipFill>
        <p:spPr bwMode="auto">
          <a:xfrm rot="16200000">
            <a:off x="6855069" y="225669"/>
            <a:ext cx="2514600" cy="2063262"/>
          </a:xfrm>
          <a:prstGeom prst="rect">
            <a:avLst/>
          </a:prstGeom>
          <a:ln>
            <a:noFill/>
          </a:ln>
          <a:effectLst>
            <a:softEdge rad="112500"/>
          </a:effectLst>
        </p:spPr>
      </p:pic>
      <p:sp>
        <p:nvSpPr>
          <p:cNvPr id="8" name="TextBox 7"/>
          <p:cNvSpPr txBox="1"/>
          <p:nvPr/>
        </p:nvSpPr>
        <p:spPr>
          <a:xfrm>
            <a:off x="685800" y="304800"/>
            <a:ext cx="5791200" cy="2677656"/>
          </a:xfrm>
          <a:prstGeom prst="rect">
            <a:avLst/>
          </a:prstGeom>
          <a:noFill/>
        </p:spPr>
        <p:txBody>
          <a:bodyPr wrap="square" rtlCol="0">
            <a:spAutoFit/>
          </a:bodyPr>
          <a:lstStyle/>
          <a:p>
            <a:r>
              <a:rPr lang="en-US" sz="2400" b="1" dirty="0" err="1">
                <a:solidFill>
                  <a:srgbClr val="C00000"/>
                </a:solidFill>
              </a:rPr>
              <a:t>Mr</a:t>
            </a:r>
            <a:r>
              <a:rPr lang="en-US" sz="2400" b="1" dirty="0">
                <a:solidFill>
                  <a:srgbClr val="C00000"/>
                </a:solidFill>
              </a:rPr>
              <a:t> </a:t>
            </a:r>
            <a:r>
              <a:rPr lang="en-US" sz="2400" b="1" dirty="0" err="1">
                <a:solidFill>
                  <a:srgbClr val="C00000"/>
                </a:solidFill>
              </a:rPr>
              <a:t>Hoshiyar</a:t>
            </a:r>
            <a:r>
              <a:rPr lang="en-US" sz="2400" b="1" dirty="0">
                <a:solidFill>
                  <a:srgbClr val="C00000"/>
                </a:solidFill>
              </a:rPr>
              <a:t> </a:t>
            </a:r>
            <a:r>
              <a:rPr lang="en-US" sz="2400" b="1" dirty="0" err="1">
                <a:solidFill>
                  <a:srgbClr val="C00000"/>
                </a:solidFill>
              </a:rPr>
              <a:t>Baliyan</a:t>
            </a:r>
            <a:r>
              <a:rPr lang="en-US" sz="2400" b="1" dirty="0">
                <a:solidFill>
                  <a:srgbClr val="C00000"/>
                </a:solidFill>
              </a:rPr>
              <a:t>, President Police Medal(G) </a:t>
            </a:r>
          </a:p>
          <a:p>
            <a:r>
              <a:rPr lang="en-US" sz="2400" b="1" dirty="0">
                <a:solidFill>
                  <a:srgbClr val="C00000"/>
                </a:solidFill>
              </a:rPr>
              <a:t>16 </a:t>
            </a:r>
            <a:r>
              <a:rPr lang="en-US" sz="2400" b="1" dirty="0" err="1">
                <a:solidFill>
                  <a:srgbClr val="C00000"/>
                </a:solidFill>
              </a:rPr>
              <a:t>Bn</a:t>
            </a:r>
            <a:r>
              <a:rPr lang="en-US" sz="2400" b="1" dirty="0">
                <a:solidFill>
                  <a:srgbClr val="C00000"/>
                </a:solidFill>
              </a:rPr>
              <a:t> (ITBP)</a:t>
            </a:r>
          </a:p>
          <a:p>
            <a:endParaRPr lang="en-US" sz="2400" b="1" dirty="0">
              <a:solidFill>
                <a:srgbClr val="C00000"/>
              </a:solidFill>
            </a:endParaRPr>
          </a:p>
          <a:p>
            <a:r>
              <a:rPr lang="en-US" sz="2400" b="1" dirty="0">
                <a:solidFill>
                  <a:srgbClr val="C00000"/>
                </a:solidFill>
              </a:rPr>
              <a:t>School No. 2599</a:t>
            </a:r>
          </a:p>
          <a:p>
            <a:r>
              <a:rPr lang="en-US" sz="2400" b="1" dirty="0">
                <a:solidFill>
                  <a:srgbClr val="C00000"/>
                </a:solidFill>
              </a:rPr>
              <a:t>House: </a:t>
            </a:r>
            <a:r>
              <a:rPr lang="en-US" sz="2400" b="1" dirty="0" err="1">
                <a:solidFill>
                  <a:srgbClr val="C00000"/>
                </a:solidFill>
              </a:rPr>
              <a:t>Kurukshetra</a:t>
            </a:r>
            <a:endParaRPr lang="en-US" sz="2400" b="1" dirty="0">
              <a:solidFill>
                <a:srgbClr val="C00000"/>
              </a:solidFill>
            </a:endParaRPr>
          </a:p>
          <a:p>
            <a:r>
              <a:rPr lang="en-US" sz="2400" b="1" dirty="0">
                <a:solidFill>
                  <a:srgbClr val="C00000"/>
                </a:solidFill>
              </a:rPr>
              <a:t>Batch: 1984-91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534400" cy="3276600"/>
          </a:xfrm>
        </p:spPr>
        <p:txBody>
          <a:bodyPr>
            <a:normAutofit fontScale="62500" lnSpcReduction="20000"/>
          </a:bodyPr>
          <a:lstStyle/>
          <a:p>
            <a:pPr algn="just"/>
            <a:r>
              <a:rPr lang="en-US" b="1" dirty="0">
                <a:solidFill>
                  <a:srgbClr val="C00000"/>
                </a:solidFill>
              </a:rPr>
              <a:t>Lt Col (now Col) </a:t>
            </a:r>
            <a:r>
              <a:rPr lang="en-US" b="1" dirty="0" err="1">
                <a:solidFill>
                  <a:srgbClr val="C00000"/>
                </a:solidFill>
              </a:rPr>
              <a:t>Gurdeep</a:t>
            </a:r>
            <a:r>
              <a:rPr lang="en-US" b="1" dirty="0">
                <a:solidFill>
                  <a:srgbClr val="C00000"/>
                </a:solidFill>
              </a:rPr>
              <a:t> Singh executed a daring casualty evacuation mission from own winter cutoff post on Line of Control at a height of 18600 </a:t>
            </a:r>
            <a:r>
              <a:rPr lang="en-US" b="1" dirty="0" err="1">
                <a:solidFill>
                  <a:srgbClr val="C00000"/>
                </a:solidFill>
              </a:rPr>
              <a:t>ft</a:t>
            </a:r>
            <a:r>
              <a:rPr lang="en-US" b="1" dirty="0">
                <a:solidFill>
                  <a:srgbClr val="C00000"/>
                </a:solidFill>
              </a:rPr>
              <a:t> barely 500m away from Pakistani posts. With total disregard to his personal safety, in exceptionally hazardous weather picked up the casualty in low hover, thereby saving the precious life of a comrade. For this gallant act, he was awarded Mention-in-Dispatches in Jan 2013.</a:t>
            </a:r>
          </a:p>
          <a:p>
            <a:pPr algn="just"/>
            <a:r>
              <a:rPr lang="en-US" b="1" dirty="0">
                <a:solidFill>
                  <a:srgbClr val="C00000"/>
                </a:solidFill>
              </a:rPr>
              <a:t>He has been awarded with one COAS commendation Card and four Army </a:t>
            </a:r>
            <a:r>
              <a:rPr lang="en-US" b="1" dirty="0" err="1">
                <a:solidFill>
                  <a:srgbClr val="C00000"/>
                </a:solidFill>
              </a:rPr>
              <a:t>Cdr</a:t>
            </a:r>
            <a:r>
              <a:rPr lang="en-US" b="1" dirty="0">
                <a:solidFill>
                  <a:srgbClr val="C00000"/>
                </a:solidFill>
              </a:rPr>
              <a:t> Commendation Cards in his career. For his outstanding contribution in </a:t>
            </a:r>
            <a:r>
              <a:rPr lang="en-US" b="1" dirty="0" err="1">
                <a:solidFill>
                  <a:srgbClr val="C00000"/>
                </a:solidFill>
              </a:rPr>
              <a:t>Kargil</a:t>
            </a:r>
            <a:r>
              <a:rPr lang="en-US" b="1" dirty="0">
                <a:solidFill>
                  <a:srgbClr val="C00000"/>
                </a:solidFill>
              </a:rPr>
              <a:t>- </a:t>
            </a:r>
            <a:r>
              <a:rPr lang="en-US" b="1" dirty="0" err="1">
                <a:solidFill>
                  <a:srgbClr val="C00000"/>
                </a:solidFill>
              </a:rPr>
              <a:t>Dras</a:t>
            </a:r>
            <a:r>
              <a:rPr lang="en-US" b="1" dirty="0">
                <a:solidFill>
                  <a:srgbClr val="C00000"/>
                </a:solidFill>
              </a:rPr>
              <a:t> Sector and saving numerous lives in challenging high altitude posts, he was awarded “SENA MEDAL” in Jan 2014.</a:t>
            </a:r>
          </a:p>
          <a:p>
            <a:pPr algn="just"/>
            <a:endParaRPr lang="en-US" b="1" dirty="0">
              <a:solidFill>
                <a:srgbClr val="C00000"/>
              </a:solidFill>
            </a:endParaRPr>
          </a:p>
        </p:txBody>
      </p:sp>
      <p:sp>
        <p:nvSpPr>
          <p:cNvPr id="7" name="TextBox 6"/>
          <p:cNvSpPr txBox="1"/>
          <p:nvPr/>
        </p:nvSpPr>
        <p:spPr>
          <a:xfrm>
            <a:off x="762000" y="457200"/>
            <a:ext cx="4038600" cy="2308324"/>
          </a:xfrm>
          <a:prstGeom prst="rect">
            <a:avLst/>
          </a:prstGeom>
          <a:noFill/>
        </p:spPr>
        <p:txBody>
          <a:bodyPr wrap="square" rtlCol="0">
            <a:spAutoFit/>
          </a:bodyPr>
          <a:lstStyle/>
          <a:p>
            <a:r>
              <a:rPr lang="en-US" sz="2400" b="1" dirty="0">
                <a:solidFill>
                  <a:srgbClr val="C00000"/>
                </a:solidFill>
              </a:rPr>
              <a:t>Col </a:t>
            </a:r>
            <a:r>
              <a:rPr lang="en-US" sz="2400" b="1" dirty="0" err="1">
                <a:solidFill>
                  <a:srgbClr val="C00000"/>
                </a:solidFill>
              </a:rPr>
              <a:t>Gurdeep</a:t>
            </a:r>
            <a:r>
              <a:rPr lang="en-US" sz="2400" b="1" dirty="0">
                <a:solidFill>
                  <a:srgbClr val="C00000"/>
                </a:solidFill>
              </a:rPr>
              <a:t> Singh, SM</a:t>
            </a:r>
          </a:p>
          <a:p>
            <a:r>
              <a:rPr lang="en-US" sz="2400" b="1" dirty="0">
                <a:solidFill>
                  <a:srgbClr val="C00000"/>
                </a:solidFill>
              </a:rPr>
              <a:t>Army </a:t>
            </a:r>
            <a:r>
              <a:rPr lang="en-US" sz="2400" b="1" dirty="0" err="1">
                <a:solidFill>
                  <a:srgbClr val="C00000"/>
                </a:solidFill>
              </a:rPr>
              <a:t>Avn</a:t>
            </a:r>
            <a:endParaRPr lang="en-US" sz="2400" b="1" dirty="0">
              <a:solidFill>
                <a:srgbClr val="C00000"/>
              </a:solidFill>
            </a:endParaRPr>
          </a:p>
          <a:p>
            <a:endParaRPr lang="en-US" sz="2400" b="1" dirty="0">
              <a:solidFill>
                <a:srgbClr val="C00000"/>
              </a:solidFill>
            </a:endParaRPr>
          </a:p>
          <a:p>
            <a:r>
              <a:rPr lang="en-US" sz="2400" b="1" dirty="0">
                <a:solidFill>
                  <a:srgbClr val="C00000"/>
                </a:solidFill>
              </a:rPr>
              <a:t>School No. 2797</a:t>
            </a:r>
          </a:p>
          <a:p>
            <a:r>
              <a:rPr lang="en-US" sz="2400" b="1" dirty="0">
                <a:solidFill>
                  <a:srgbClr val="C00000"/>
                </a:solidFill>
              </a:rPr>
              <a:t>House: </a:t>
            </a:r>
            <a:r>
              <a:rPr lang="en-US" sz="2400" b="1" dirty="0" err="1">
                <a:solidFill>
                  <a:srgbClr val="C00000"/>
                </a:solidFill>
              </a:rPr>
              <a:t>Chillianwala</a:t>
            </a:r>
            <a:endParaRPr lang="en-US" sz="2400" b="1" dirty="0">
              <a:solidFill>
                <a:srgbClr val="C00000"/>
              </a:solidFill>
            </a:endParaRPr>
          </a:p>
          <a:p>
            <a:r>
              <a:rPr lang="en-US" sz="2400" b="1" dirty="0">
                <a:solidFill>
                  <a:srgbClr val="C00000"/>
                </a:solidFill>
              </a:rPr>
              <a:t>Batch: 1986-93</a:t>
            </a:r>
          </a:p>
        </p:txBody>
      </p:sp>
      <p:pic>
        <p:nvPicPr>
          <p:cNvPr id="1027" name="Picture 3" descr="C:\Users\narender18jat\Desktop\PHOTO KUNJ\IMG-20170407-WA00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14"/>
          <a:stretch/>
        </p:blipFill>
        <p:spPr bwMode="auto">
          <a:xfrm>
            <a:off x="7106136" y="-48490"/>
            <a:ext cx="2141774" cy="24730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382000" cy="3200400"/>
          </a:xfrm>
        </p:spPr>
        <p:txBody>
          <a:bodyPr>
            <a:normAutofit fontScale="70000" lnSpcReduction="20000"/>
          </a:bodyPr>
          <a:lstStyle/>
          <a:p>
            <a:pPr algn="just"/>
            <a:r>
              <a:rPr lang="en-US" b="1" dirty="0">
                <a:solidFill>
                  <a:srgbClr val="C00000"/>
                </a:solidFill>
              </a:rPr>
              <a:t>On 25</a:t>
            </a:r>
            <a:r>
              <a:rPr lang="en-US" b="1" baseline="30000" dirty="0">
                <a:solidFill>
                  <a:srgbClr val="C00000"/>
                </a:solidFill>
              </a:rPr>
              <a:t>th</a:t>
            </a:r>
            <a:r>
              <a:rPr lang="en-US" b="1" dirty="0">
                <a:solidFill>
                  <a:srgbClr val="C00000"/>
                </a:solidFill>
              </a:rPr>
              <a:t> July 2012, Maj (now Lt Col) </a:t>
            </a:r>
            <a:r>
              <a:rPr lang="en-US" b="1" dirty="0" err="1">
                <a:solidFill>
                  <a:srgbClr val="C00000"/>
                </a:solidFill>
              </a:rPr>
              <a:t>Dhirender</a:t>
            </a:r>
            <a:r>
              <a:rPr lang="en-US" b="1" dirty="0">
                <a:solidFill>
                  <a:srgbClr val="C00000"/>
                </a:solidFill>
              </a:rPr>
              <a:t> Yadav carried out an emergency casualty evacuation of serving soldier who had sustained gunshot wound on being fired upon by M23 rebels at </a:t>
            </a:r>
            <a:r>
              <a:rPr lang="en-US" b="1" dirty="0" err="1">
                <a:solidFill>
                  <a:srgbClr val="C00000"/>
                </a:solidFill>
              </a:rPr>
              <a:t>Kiwanja</a:t>
            </a:r>
            <a:r>
              <a:rPr lang="en-US" b="1" dirty="0">
                <a:solidFill>
                  <a:srgbClr val="C00000"/>
                </a:solidFill>
              </a:rPr>
              <a:t> COB. The aviator extricated wounded soldier by unarmed Cheetah </a:t>
            </a:r>
            <a:r>
              <a:rPr lang="en-US" b="1" dirty="0" err="1">
                <a:solidFill>
                  <a:srgbClr val="C00000"/>
                </a:solidFill>
              </a:rPr>
              <a:t>hepter</a:t>
            </a:r>
            <a:r>
              <a:rPr lang="en-US" b="1" dirty="0">
                <a:solidFill>
                  <a:srgbClr val="C00000"/>
                </a:solidFill>
              </a:rPr>
              <a:t> amidst the effective rebels fire which resulted in saving the life of an </a:t>
            </a:r>
            <a:r>
              <a:rPr lang="en-US" b="1" dirty="0" err="1">
                <a:solidFill>
                  <a:srgbClr val="C00000"/>
                </a:solidFill>
              </a:rPr>
              <a:t>indian</a:t>
            </a:r>
            <a:r>
              <a:rPr lang="en-US" b="1" dirty="0">
                <a:solidFill>
                  <a:srgbClr val="C00000"/>
                </a:solidFill>
              </a:rPr>
              <a:t> soldier thereby bolstering the morale of the troops by upholding the UN mandate.</a:t>
            </a:r>
          </a:p>
          <a:p>
            <a:pPr algn="just"/>
            <a:r>
              <a:rPr lang="en-US" b="1" dirty="0">
                <a:solidFill>
                  <a:srgbClr val="C00000"/>
                </a:solidFill>
              </a:rPr>
              <a:t> For this gallant act he was awarded “SENA MEDAL” (</a:t>
            </a:r>
            <a:r>
              <a:rPr lang="en-US" b="1" dirty="0" err="1">
                <a:solidFill>
                  <a:srgbClr val="C00000"/>
                </a:solidFill>
              </a:rPr>
              <a:t>Gallantary</a:t>
            </a:r>
            <a:r>
              <a:rPr lang="en-US" b="1" dirty="0">
                <a:solidFill>
                  <a:srgbClr val="C00000"/>
                </a:solidFill>
              </a:rPr>
              <a:t>). He has also been awarded with Mention-in </a:t>
            </a:r>
            <a:r>
              <a:rPr lang="en-US" b="1" dirty="0" err="1">
                <a:solidFill>
                  <a:srgbClr val="C00000"/>
                </a:solidFill>
              </a:rPr>
              <a:t>Despathces</a:t>
            </a:r>
            <a:r>
              <a:rPr lang="en-US" b="1" dirty="0">
                <a:solidFill>
                  <a:srgbClr val="C00000"/>
                </a:solidFill>
              </a:rPr>
              <a:t> in 2003.</a:t>
            </a:r>
          </a:p>
          <a:p>
            <a:pPr algn="just"/>
            <a:endParaRPr lang="en-US" b="1" dirty="0">
              <a:solidFill>
                <a:srgbClr val="C00000"/>
              </a:solidFill>
            </a:endParaRPr>
          </a:p>
        </p:txBody>
      </p:sp>
      <p:sp>
        <p:nvSpPr>
          <p:cNvPr id="7" name="TextBox 6"/>
          <p:cNvSpPr txBox="1"/>
          <p:nvPr/>
        </p:nvSpPr>
        <p:spPr>
          <a:xfrm>
            <a:off x="838200" y="457200"/>
            <a:ext cx="4038600" cy="2308324"/>
          </a:xfrm>
          <a:prstGeom prst="rect">
            <a:avLst/>
          </a:prstGeom>
          <a:noFill/>
        </p:spPr>
        <p:txBody>
          <a:bodyPr wrap="square" rtlCol="0">
            <a:spAutoFit/>
          </a:bodyPr>
          <a:lstStyle/>
          <a:p>
            <a:r>
              <a:rPr lang="en-US" sz="2400" b="1" dirty="0">
                <a:solidFill>
                  <a:srgbClr val="C00000"/>
                </a:solidFill>
              </a:rPr>
              <a:t>Lt Col </a:t>
            </a:r>
            <a:r>
              <a:rPr lang="en-US" sz="2400" b="1" dirty="0" err="1">
                <a:solidFill>
                  <a:srgbClr val="C00000"/>
                </a:solidFill>
              </a:rPr>
              <a:t>Dhirender</a:t>
            </a:r>
            <a:r>
              <a:rPr lang="en-US" sz="2400" b="1" dirty="0">
                <a:solidFill>
                  <a:srgbClr val="C00000"/>
                </a:solidFill>
              </a:rPr>
              <a:t> </a:t>
            </a:r>
            <a:r>
              <a:rPr lang="en-US" sz="2400" b="1" dirty="0" err="1">
                <a:solidFill>
                  <a:srgbClr val="C00000"/>
                </a:solidFill>
              </a:rPr>
              <a:t>Yadav</a:t>
            </a:r>
            <a:r>
              <a:rPr lang="en-US" sz="2400" b="1" dirty="0">
                <a:solidFill>
                  <a:srgbClr val="C00000"/>
                </a:solidFill>
              </a:rPr>
              <a:t>, SM</a:t>
            </a:r>
          </a:p>
          <a:p>
            <a:r>
              <a:rPr lang="en-US" sz="2400" b="1" dirty="0">
                <a:solidFill>
                  <a:srgbClr val="C00000"/>
                </a:solidFill>
              </a:rPr>
              <a:t>Army </a:t>
            </a:r>
            <a:r>
              <a:rPr lang="en-US" sz="2400" b="1" dirty="0" err="1">
                <a:solidFill>
                  <a:srgbClr val="C00000"/>
                </a:solidFill>
              </a:rPr>
              <a:t>Avn</a:t>
            </a:r>
            <a:endParaRPr lang="en-US" sz="2400" b="1" dirty="0">
              <a:solidFill>
                <a:srgbClr val="C00000"/>
              </a:solidFill>
            </a:endParaRPr>
          </a:p>
          <a:p>
            <a:endParaRPr lang="en-US" sz="2400" b="1" dirty="0">
              <a:solidFill>
                <a:srgbClr val="C00000"/>
              </a:solidFill>
            </a:endParaRPr>
          </a:p>
          <a:p>
            <a:r>
              <a:rPr lang="en-US" sz="2400" b="1" dirty="0">
                <a:solidFill>
                  <a:srgbClr val="C00000"/>
                </a:solidFill>
              </a:rPr>
              <a:t>School No. 3294</a:t>
            </a:r>
          </a:p>
          <a:p>
            <a:r>
              <a:rPr lang="en-US" sz="2400" b="1" dirty="0">
                <a:solidFill>
                  <a:srgbClr val="C00000"/>
                </a:solidFill>
              </a:rPr>
              <a:t>House: </a:t>
            </a:r>
            <a:r>
              <a:rPr lang="en-US" sz="2400" b="1" dirty="0" err="1">
                <a:solidFill>
                  <a:srgbClr val="C00000"/>
                </a:solidFill>
              </a:rPr>
              <a:t>Panipat</a:t>
            </a:r>
            <a:endParaRPr lang="en-US" sz="2400" b="1" dirty="0">
              <a:solidFill>
                <a:srgbClr val="C00000"/>
              </a:solidFill>
            </a:endParaRPr>
          </a:p>
          <a:p>
            <a:r>
              <a:rPr lang="en-US" sz="2400" b="1" dirty="0">
                <a:solidFill>
                  <a:srgbClr val="C00000"/>
                </a:solidFill>
              </a:rPr>
              <a:t>Batch: 1990-97</a:t>
            </a:r>
          </a:p>
        </p:txBody>
      </p:sp>
      <p:pic>
        <p:nvPicPr>
          <p:cNvPr id="1026" name="Picture 2" descr="E:\Lt Col Dhirender Yadav,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6981" y="0"/>
            <a:ext cx="2078584"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fontScale="92500"/>
          </a:bodyPr>
          <a:lstStyle/>
          <a:p>
            <a:pPr algn="just"/>
            <a:r>
              <a:rPr lang="en-US" sz="2200" b="1" dirty="0">
                <a:solidFill>
                  <a:srgbClr val="C00000"/>
                </a:solidFill>
              </a:rPr>
              <a:t>On night 12</a:t>
            </a:r>
            <a:r>
              <a:rPr lang="en-US" sz="2200" b="1" baseline="30000" dirty="0">
                <a:solidFill>
                  <a:srgbClr val="C00000"/>
                </a:solidFill>
              </a:rPr>
              <a:t>th</a:t>
            </a:r>
            <a:r>
              <a:rPr lang="en-US" sz="2200" b="1" dirty="0">
                <a:solidFill>
                  <a:srgbClr val="C00000"/>
                </a:solidFill>
              </a:rPr>
              <a:t> Apr 2009 </a:t>
            </a:r>
            <a:r>
              <a:rPr lang="en-US" sz="2200" b="1" dirty="0" err="1">
                <a:solidFill>
                  <a:srgbClr val="C00000"/>
                </a:solidFill>
              </a:rPr>
              <a:t>Capt</a:t>
            </a:r>
            <a:r>
              <a:rPr lang="en-US" sz="2200" b="1" dirty="0">
                <a:solidFill>
                  <a:srgbClr val="C00000"/>
                </a:solidFill>
              </a:rPr>
              <a:t> (now </a:t>
            </a:r>
            <a:r>
              <a:rPr lang="en-US" sz="2200" b="1" dirty="0" err="1">
                <a:solidFill>
                  <a:srgbClr val="C00000"/>
                </a:solidFill>
              </a:rPr>
              <a:t>Maj</a:t>
            </a:r>
            <a:r>
              <a:rPr lang="en-US" sz="2200" b="1" dirty="0">
                <a:solidFill>
                  <a:srgbClr val="C00000"/>
                </a:solidFill>
              </a:rPr>
              <a:t>) </a:t>
            </a:r>
            <a:r>
              <a:rPr lang="en-US" sz="2200" b="1" dirty="0" err="1">
                <a:solidFill>
                  <a:srgbClr val="C00000"/>
                </a:solidFill>
              </a:rPr>
              <a:t>Sumit</a:t>
            </a:r>
            <a:r>
              <a:rPr lang="en-US" sz="2200" b="1" dirty="0">
                <a:solidFill>
                  <a:srgbClr val="C00000"/>
                </a:solidFill>
              </a:rPr>
              <a:t> Gupta while leading a search party in village </a:t>
            </a:r>
            <a:r>
              <a:rPr lang="en-US" sz="2200" b="1" dirty="0" err="1">
                <a:solidFill>
                  <a:srgbClr val="C00000"/>
                </a:solidFill>
              </a:rPr>
              <a:t>Wakhanpur</a:t>
            </a:r>
            <a:r>
              <a:rPr lang="en-US" sz="2200" b="1" dirty="0">
                <a:solidFill>
                  <a:srgbClr val="C00000"/>
                </a:solidFill>
              </a:rPr>
              <a:t>, </a:t>
            </a:r>
            <a:r>
              <a:rPr lang="en-US" sz="2200" b="1" dirty="0" err="1">
                <a:solidFill>
                  <a:srgbClr val="C00000"/>
                </a:solidFill>
              </a:rPr>
              <a:t>Bandipura</a:t>
            </a:r>
            <a:r>
              <a:rPr lang="en-US" sz="2200" b="1" dirty="0">
                <a:solidFill>
                  <a:srgbClr val="C00000"/>
                </a:solidFill>
              </a:rPr>
              <a:t> </a:t>
            </a:r>
            <a:r>
              <a:rPr lang="en-US" sz="2200" b="1" dirty="0" err="1">
                <a:solidFill>
                  <a:srgbClr val="C00000"/>
                </a:solidFill>
              </a:rPr>
              <a:t>Distt</a:t>
            </a:r>
            <a:r>
              <a:rPr lang="en-US" sz="2200" b="1" dirty="0">
                <a:solidFill>
                  <a:srgbClr val="C00000"/>
                </a:solidFill>
              </a:rPr>
              <a:t> (J&amp;K) sensed the presence of few militants hiding in a forested area close to a group of houses. Demonstrating grit and courage the officer crawled stealthily towards the hideout in the ensuing gunfight, wherein he eliminated two hardcore </a:t>
            </a:r>
            <a:r>
              <a:rPr lang="en-US" sz="2200" b="1" dirty="0" err="1">
                <a:solidFill>
                  <a:srgbClr val="C00000"/>
                </a:solidFill>
              </a:rPr>
              <a:t>LeT</a:t>
            </a:r>
            <a:r>
              <a:rPr lang="en-US" sz="2200" b="1" dirty="0">
                <a:solidFill>
                  <a:srgbClr val="C00000"/>
                </a:solidFill>
              </a:rPr>
              <a:t> terrorists in the “OPERATION WAKHANPURA”. </a:t>
            </a:r>
          </a:p>
          <a:p>
            <a:pPr algn="just"/>
            <a:r>
              <a:rPr lang="en-US" sz="2200" b="1" dirty="0">
                <a:solidFill>
                  <a:srgbClr val="C00000"/>
                </a:solidFill>
              </a:rPr>
              <a:t>For this exceptional act of bravery the officer was awarded “SENA MEDAL” (</a:t>
            </a:r>
            <a:r>
              <a:rPr lang="en-US" sz="2200" b="1" dirty="0" err="1">
                <a:solidFill>
                  <a:srgbClr val="C00000"/>
                </a:solidFill>
              </a:rPr>
              <a:t>Gallantary</a:t>
            </a:r>
            <a:r>
              <a:rPr lang="en-US" sz="2200" b="1" dirty="0">
                <a:solidFill>
                  <a:srgbClr val="C00000"/>
                </a:solidFill>
              </a:rPr>
              <a:t>).</a:t>
            </a:r>
          </a:p>
        </p:txBody>
      </p:sp>
      <p:sp>
        <p:nvSpPr>
          <p:cNvPr id="5" name="TextBox 4"/>
          <p:cNvSpPr txBox="1"/>
          <p:nvPr/>
        </p:nvSpPr>
        <p:spPr>
          <a:xfrm>
            <a:off x="609600" y="457200"/>
            <a:ext cx="4114800" cy="2308324"/>
          </a:xfrm>
          <a:prstGeom prst="rect">
            <a:avLst/>
          </a:prstGeom>
          <a:noFill/>
        </p:spPr>
        <p:txBody>
          <a:bodyPr wrap="square" rtlCol="0">
            <a:spAutoFit/>
          </a:bodyPr>
          <a:lstStyle/>
          <a:p>
            <a:r>
              <a:rPr lang="en-US" sz="2400" b="1" dirty="0" err="1">
                <a:solidFill>
                  <a:srgbClr val="C00000"/>
                </a:solidFill>
              </a:rPr>
              <a:t>Maj</a:t>
            </a:r>
            <a:r>
              <a:rPr lang="en-US" sz="2400" b="1" dirty="0">
                <a:solidFill>
                  <a:srgbClr val="C00000"/>
                </a:solidFill>
              </a:rPr>
              <a:t> </a:t>
            </a:r>
            <a:r>
              <a:rPr lang="en-US" sz="2400" b="1" dirty="0" err="1">
                <a:solidFill>
                  <a:srgbClr val="C00000"/>
                </a:solidFill>
                <a:cs typeface="Arial" pitchFamily="34" charset="0"/>
              </a:rPr>
              <a:t>Sumit</a:t>
            </a:r>
            <a:r>
              <a:rPr lang="en-US" sz="2400" b="1" dirty="0">
                <a:solidFill>
                  <a:srgbClr val="C00000"/>
                </a:solidFill>
                <a:cs typeface="Arial" pitchFamily="34" charset="0"/>
              </a:rPr>
              <a:t> Gupta, SM</a:t>
            </a:r>
          </a:p>
          <a:p>
            <a:endParaRPr lang="en-US" sz="2400" b="1" dirty="0">
              <a:solidFill>
                <a:srgbClr val="C00000"/>
              </a:solidFill>
              <a:cs typeface="Arial" pitchFamily="34" charset="0"/>
            </a:endParaRPr>
          </a:p>
          <a:p>
            <a:endParaRPr lang="en-US" sz="2400" b="1" dirty="0">
              <a:solidFill>
                <a:srgbClr val="C00000"/>
              </a:solidFill>
            </a:endParaRPr>
          </a:p>
          <a:p>
            <a:r>
              <a:rPr lang="en-US" sz="2400" b="1" dirty="0">
                <a:solidFill>
                  <a:srgbClr val="C00000"/>
                </a:solidFill>
              </a:rPr>
              <a:t>School No. 3713</a:t>
            </a:r>
          </a:p>
          <a:p>
            <a:r>
              <a:rPr lang="en-US" sz="2400" b="1" dirty="0">
                <a:solidFill>
                  <a:srgbClr val="C00000"/>
                </a:solidFill>
              </a:rPr>
              <a:t>House: </a:t>
            </a:r>
            <a:r>
              <a:rPr lang="en-US" sz="2400" b="1" dirty="0" err="1">
                <a:solidFill>
                  <a:srgbClr val="C00000"/>
                </a:solidFill>
              </a:rPr>
              <a:t>Thaneshwar</a:t>
            </a:r>
            <a:endParaRPr lang="en-US" sz="2400" b="1" dirty="0">
              <a:solidFill>
                <a:srgbClr val="C00000"/>
              </a:solidFill>
            </a:endParaRPr>
          </a:p>
          <a:p>
            <a:r>
              <a:rPr lang="en-US" sz="2400" b="1" dirty="0">
                <a:solidFill>
                  <a:srgbClr val="C00000"/>
                </a:solidFill>
              </a:rPr>
              <a:t>Batch: 1993-2000</a:t>
            </a:r>
          </a:p>
        </p:txBody>
      </p:sp>
      <p:pic>
        <p:nvPicPr>
          <p:cNvPr id="3074" name="Picture 2" descr="C:\Users\narender18jat\Desktop\PHOTO KUNJ\IMG-20170406-WA00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5" r="8845"/>
          <a:stretch/>
        </p:blipFill>
        <p:spPr bwMode="auto">
          <a:xfrm>
            <a:off x="7137168" y="0"/>
            <a:ext cx="2034541"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0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534400" cy="3048000"/>
          </a:xfrm>
        </p:spPr>
        <p:txBody>
          <a:bodyPr>
            <a:noAutofit/>
          </a:bodyPr>
          <a:lstStyle/>
          <a:p>
            <a:pPr algn="just">
              <a:spcBef>
                <a:spcPts val="0"/>
              </a:spcBef>
            </a:pPr>
            <a:r>
              <a:rPr lang="en-US" sz="2200" b="1" dirty="0" err="1">
                <a:solidFill>
                  <a:srgbClr val="C00000"/>
                </a:solidFill>
              </a:rPr>
              <a:t>Mr</a:t>
            </a:r>
            <a:r>
              <a:rPr lang="en-US" sz="2200" b="1" dirty="0">
                <a:solidFill>
                  <a:srgbClr val="C00000"/>
                </a:solidFill>
              </a:rPr>
              <a:t> Ashok </a:t>
            </a:r>
            <a:r>
              <a:rPr lang="en-US" sz="2200" b="1" dirty="0" err="1">
                <a:solidFill>
                  <a:srgbClr val="C00000"/>
                </a:solidFill>
              </a:rPr>
              <a:t>Chahar</a:t>
            </a:r>
            <a:r>
              <a:rPr lang="en-US" sz="2200" b="1" dirty="0">
                <a:solidFill>
                  <a:srgbClr val="C00000"/>
                </a:solidFill>
              </a:rPr>
              <a:t>  is an </a:t>
            </a:r>
            <a:r>
              <a:rPr lang="en-US" sz="2200" b="1" dirty="0" err="1">
                <a:solidFill>
                  <a:srgbClr val="C00000"/>
                </a:solidFill>
              </a:rPr>
              <a:t>IITian</a:t>
            </a:r>
            <a:r>
              <a:rPr lang="en-US" sz="2200" b="1" dirty="0">
                <a:solidFill>
                  <a:srgbClr val="C00000"/>
                </a:solidFill>
              </a:rPr>
              <a:t> and </a:t>
            </a:r>
            <a:r>
              <a:rPr lang="en-US" sz="2200" b="1" dirty="0" err="1">
                <a:solidFill>
                  <a:srgbClr val="C00000"/>
                </a:solidFill>
              </a:rPr>
              <a:t>and</a:t>
            </a:r>
            <a:r>
              <a:rPr lang="en-US" sz="2200" b="1" dirty="0">
                <a:solidFill>
                  <a:srgbClr val="C00000"/>
                </a:solidFill>
              </a:rPr>
              <a:t> an alumnus of IIM Kolkata. He is a leading international management consultant and is closely associated with CII and Make in India initiative. </a:t>
            </a:r>
          </a:p>
          <a:p>
            <a:pPr algn="just">
              <a:spcBef>
                <a:spcPts val="0"/>
              </a:spcBef>
            </a:pPr>
            <a:r>
              <a:rPr lang="en-US" sz="2200" b="1" dirty="0">
                <a:solidFill>
                  <a:srgbClr val="C00000"/>
                </a:solidFill>
              </a:rPr>
              <a:t>While working  with HPCL he was the junior most officer who was awarded with “Outstanding Achievement Award” for his significant contribution in developing petroleum products storage facilities in the remotest locations in J&amp;K for the Indian Armed Forces. </a:t>
            </a:r>
          </a:p>
          <a:p>
            <a:pPr algn="just">
              <a:spcBef>
                <a:spcPts val="0"/>
              </a:spcBef>
            </a:pPr>
            <a:r>
              <a:rPr lang="en-US" sz="2200" b="1" dirty="0">
                <a:solidFill>
                  <a:srgbClr val="C00000"/>
                </a:solidFill>
              </a:rPr>
              <a:t>He was also appreciated by the Parliamentary Committee (GOI) for his contribution in implementing Hindi language </a:t>
            </a:r>
            <a:r>
              <a:rPr lang="en-US" sz="2200" b="1" dirty="0" err="1">
                <a:solidFill>
                  <a:srgbClr val="C00000"/>
                </a:solidFill>
              </a:rPr>
              <a:t>programme</a:t>
            </a:r>
            <a:r>
              <a:rPr lang="en-US" sz="2200" b="1" dirty="0">
                <a:solidFill>
                  <a:srgbClr val="C00000"/>
                </a:solidFill>
              </a:rPr>
              <a:t> in HPCL in J&amp;K region.</a:t>
            </a:r>
          </a:p>
        </p:txBody>
      </p:sp>
      <p:sp>
        <p:nvSpPr>
          <p:cNvPr id="6" name="TextBox 5"/>
          <p:cNvSpPr txBox="1"/>
          <p:nvPr/>
        </p:nvSpPr>
        <p:spPr>
          <a:xfrm>
            <a:off x="990600" y="228600"/>
            <a:ext cx="5181600" cy="2308324"/>
          </a:xfrm>
          <a:prstGeom prst="rect">
            <a:avLst/>
          </a:prstGeom>
          <a:noFill/>
        </p:spPr>
        <p:txBody>
          <a:bodyPr wrap="square" rtlCol="0">
            <a:spAutoFit/>
          </a:bodyPr>
          <a:lstStyle/>
          <a:p>
            <a:r>
              <a:rPr lang="en-US" sz="2400" b="1" dirty="0" err="1">
                <a:solidFill>
                  <a:srgbClr val="C00000"/>
                </a:solidFill>
              </a:rPr>
              <a:t>Mr</a:t>
            </a:r>
            <a:r>
              <a:rPr lang="en-US" sz="2400" b="1" dirty="0">
                <a:solidFill>
                  <a:srgbClr val="C00000"/>
                </a:solidFill>
              </a:rPr>
              <a:t> </a:t>
            </a:r>
            <a:r>
              <a:rPr lang="en-US" sz="2400" b="1" dirty="0">
                <a:solidFill>
                  <a:srgbClr val="C00000"/>
                </a:solidFill>
                <a:cs typeface="Arial" pitchFamily="34" charset="0"/>
              </a:rPr>
              <a:t>Ashok </a:t>
            </a:r>
            <a:r>
              <a:rPr lang="en-US" sz="2400" b="1" dirty="0" err="1">
                <a:solidFill>
                  <a:srgbClr val="C00000"/>
                </a:solidFill>
                <a:cs typeface="Arial" pitchFamily="34" charset="0"/>
              </a:rPr>
              <a:t>Chahar</a:t>
            </a:r>
            <a:endParaRPr lang="en-US" sz="2400" b="1" dirty="0">
              <a:solidFill>
                <a:srgbClr val="C00000"/>
              </a:solidFill>
              <a:cs typeface="Arial" pitchFamily="34" charset="0"/>
            </a:endParaRPr>
          </a:p>
          <a:p>
            <a:r>
              <a:rPr lang="en-US" sz="2400" b="1" dirty="0">
                <a:solidFill>
                  <a:srgbClr val="C00000"/>
                </a:solidFill>
                <a:cs typeface="Arial" pitchFamily="34" charset="0"/>
              </a:rPr>
              <a:t>International Management  Consultant</a:t>
            </a:r>
          </a:p>
          <a:p>
            <a:endParaRPr lang="en-US" sz="2400" b="1" dirty="0">
              <a:solidFill>
                <a:srgbClr val="C00000"/>
              </a:solidFill>
            </a:endParaRPr>
          </a:p>
          <a:p>
            <a:r>
              <a:rPr lang="en-US" sz="2400" b="1" dirty="0">
                <a:solidFill>
                  <a:srgbClr val="C00000"/>
                </a:solidFill>
              </a:rPr>
              <a:t>School No. 4144</a:t>
            </a:r>
          </a:p>
          <a:p>
            <a:r>
              <a:rPr lang="en-US" sz="2400" b="1" dirty="0">
                <a:solidFill>
                  <a:srgbClr val="C00000"/>
                </a:solidFill>
              </a:rPr>
              <a:t>House: </a:t>
            </a:r>
            <a:r>
              <a:rPr lang="en-US" sz="2400" b="1" dirty="0" err="1">
                <a:solidFill>
                  <a:srgbClr val="C00000"/>
                </a:solidFill>
              </a:rPr>
              <a:t>Kurukshetra</a:t>
            </a:r>
            <a:endParaRPr lang="en-US" sz="2400" b="1" dirty="0">
              <a:solidFill>
                <a:srgbClr val="C00000"/>
              </a:solidFill>
            </a:endParaRPr>
          </a:p>
          <a:p>
            <a:r>
              <a:rPr lang="en-US" sz="2400" b="1" dirty="0">
                <a:solidFill>
                  <a:srgbClr val="C00000"/>
                </a:solidFill>
              </a:rPr>
              <a:t>Batch: 1996-03</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727" y="1"/>
            <a:ext cx="2050473" cy="24082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619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2849563"/>
          </a:xfrm>
        </p:spPr>
        <p:txBody>
          <a:bodyPr>
            <a:noAutofit/>
          </a:bodyPr>
          <a:lstStyle/>
          <a:p>
            <a:pPr algn="just"/>
            <a:r>
              <a:rPr lang="en-US" sz="2200" b="1" dirty="0">
                <a:solidFill>
                  <a:srgbClr val="C00000"/>
                </a:solidFill>
              </a:rPr>
              <a:t>On 11</a:t>
            </a:r>
            <a:r>
              <a:rPr lang="en-US" sz="2200" b="1" baseline="30000" dirty="0">
                <a:solidFill>
                  <a:srgbClr val="C00000"/>
                </a:solidFill>
              </a:rPr>
              <a:t>th</a:t>
            </a:r>
            <a:r>
              <a:rPr lang="en-US" sz="2200" b="1" dirty="0">
                <a:solidFill>
                  <a:srgbClr val="C00000"/>
                </a:solidFill>
              </a:rPr>
              <a:t> May 2016 Maj </a:t>
            </a:r>
            <a:r>
              <a:rPr lang="en-US" sz="2200" b="1" dirty="0" err="1">
                <a:solidFill>
                  <a:srgbClr val="C00000"/>
                </a:solidFill>
              </a:rPr>
              <a:t>Munesh</a:t>
            </a:r>
            <a:r>
              <a:rPr lang="en-US" sz="2200" b="1" dirty="0">
                <a:solidFill>
                  <a:srgbClr val="C00000"/>
                </a:solidFill>
              </a:rPr>
              <a:t>, based on specific info planned and executed “OPERATION RIPU”  resulted in destruction of a terrorist camp and </a:t>
            </a:r>
            <a:r>
              <a:rPr lang="en-US" sz="2200" b="1" dirty="0" err="1">
                <a:solidFill>
                  <a:srgbClr val="C00000"/>
                </a:solidFill>
              </a:rPr>
              <a:t>neutralised</a:t>
            </a:r>
            <a:r>
              <a:rPr lang="en-US" sz="2200" b="1" dirty="0">
                <a:solidFill>
                  <a:srgbClr val="C00000"/>
                </a:solidFill>
              </a:rPr>
              <a:t> one of Top commander of ‘National Democratic Front of Bodoland (S)’ who was responsible for massacre of innocent Adivasis on 23 Dec 2014 in </a:t>
            </a:r>
            <a:r>
              <a:rPr lang="en-US" sz="2200" b="1" dirty="0" err="1">
                <a:solidFill>
                  <a:srgbClr val="C00000"/>
                </a:solidFill>
              </a:rPr>
              <a:t>Kokrajhar</a:t>
            </a:r>
            <a:r>
              <a:rPr lang="en-US" sz="2200" b="1" dirty="0">
                <a:solidFill>
                  <a:srgbClr val="C00000"/>
                </a:solidFill>
              </a:rPr>
              <a:t> </a:t>
            </a:r>
            <a:r>
              <a:rPr lang="en-US" sz="2200" b="1" dirty="0" err="1">
                <a:solidFill>
                  <a:srgbClr val="C00000"/>
                </a:solidFill>
              </a:rPr>
              <a:t>Distt</a:t>
            </a:r>
            <a:r>
              <a:rPr lang="en-US" sz="2200" b="1" dirty="0">
                <a:solidFill>
                  <a:srgbClr val="C00000"/>
                </a:solidFill>
              </a:rPr>
              <a:t> of Assam. </a:t>
            </a:r>
          </a:p>
          <a:p>
            <a:pPr algn="just"/>
            <a:r>
              <a:rPr lang="en-US" sz="2200" b="1" dirty="0">
                <a:solidFill>
                  <a:srgbClr val="C00000"/>
                </a:solidFill>
              </a:rPr>
              <a:t>For this </a:t>
            </a:r>
            <a:r>
              <a:rPr lang="en-US" sz="2200" b="1" dirty="0" err="1">
                <a:solidFill>
                  <a:srgbClr val="C00000"/>
                </a:solidFill>
              </a:rPr>
              <a:t>indl</a:t>
            </a:r>
            <a:r>
              <a:rPr lang="en-US" sz="2200" b="1" dirty="0">
                <a:solidFill>
                  <a:srgbClr val="C00000"/>
                </a:solidFill>
              </a:rPr>
              <a:t> act of exceptional bravery, highest regard for human life and safety, beyond the call of duty he was awarded “SHAURYA CHAKRA. </a:t>
            </a:r>
          </a:p>
        </p:txBody>
      </p:sp>
      <p:pic>
        <p:nvPicPr>
          <p:cNvPr id="6" name="Picture 5" descr="IMG-20170405-WA0016.jpg"/>
          <p:cNvPicPr>
            <a:picLocks noGrp="1" noChangeAspect="1"/>
          </p:cNvPicPr>
          <p:nvPr isPhoto="1"/>
        </p:nvPicPr>
        <p:blipFill rotWithShape="1">
          <a:blip r:embed="rId2" cstate="print">
            <a:lum/>
          </a:blip>
          <a:srcRect l="16420" t="30000" r="18395" b="27679"/>
          <a:stretch/>
        </p:blipFill>
        <p:spPr>
          <a:xfrm>
            <a:off x="7128160" y="-13855"/>
            <a:ext cx="2117557" cy="2438400"/>
          </a:xfrm>
          <a:prstGeom prst="rect">
            <a:avLst/>
          </a:prstGeom>
          <a:ln>
            <a:noFill/>
          </a:ln>
          <a:effectLst>
            <a:softEdge rad="112500"/>
          </a:effectLst>
        </p:spPr>
      </p:pic>
      <p:sp>
        <p:nvSpPr>
          <p:cNvPr id="7" name="TextBox 6"/>
          <p:cNvSpPr txBox="1"/>
          <p:nvPr/>
        </p:nvSpPr>
        <p:spPr>
          <a:xfrm>
            <a:off x="762000" y="457200"/>
            <a:ext cx="4114800" cy="2308324"/>
          </a:xfrm>
          <a:prstGeom prst="rect">
            <a:avLst/>
          </a:prstGeom>
          <a:noFill/>
        </p:spPr>
        <p:txBody>
          <a:bodyPr wrap="square" rtlCol="0">
            <a:spAutoFit/>
          </a:bodyPr>
          <a:lstStyle/>
          <a:p>
            <a:r>
              <a:rPr lang="en-US" sz="2400" b="1" dirty="0" err="1">
                <a:solidFill>
                  <a:srgbClr val="C00000"/>
                </a:solidFill>
              </a:rPr>
              <a:t>Maj</a:t>
            </a:r>
            <a:r>
              <a:rPr lang="en-US" sz="2400" b="1" dirty="0">
                <a:solidFill>
                  <a:srgbClr val="C00000"/>
                </a:solidFill>
              </a:rPr>
              <a:t> </a:t>
            </a:r>
            <a:r>
              <a:rPr lang="en-US" sz="2400" b="1" dirty="0" err="1">
                <a:solidFill>
                  <a:srgbClr val="C00000"/>
                </a:solidFill>
                <a:cs typeface="Arial" pitchFamily="34" charset="0"/>
              </a:rPr>
              <a:t>Munesh</a:t>
            </a:r>
            <a:r>
              <a:rPr lang="en-US" sz="2400" b="1" dirty="0">
                <a:solidFill>
                  <a:srgbClr val="C00000"/>
                </a:solidFill>
                <a:cs typeface="Arial" pitchFamily="34" charset="0"/>
              </a:rPr>
              <a:t> </a:t>
            </a:r>
            <a:r>
              <a:rPr lang="en-US" sz="2400" b="1" dirty="0" err="1">
                <a:solidFill>
                  <a:srgbClr val="C00000"/>
                </a:solidFill>
                <a:cs typeface="Arial" pitchFamily="34" charset="0"/>
              </a:rPr>
              <a:t>Gujjar</a:t>
            </a:r>
            <a:r>
              <a:rPr lang="en-US" sz="2400" b="1" dirty="0">
                <a:solidFill>
                  <a:srgbClr val="C00000"/>
                </a:solidFill>
                <a:cs typeface="Arial" pitchFamily="34" charset="0"/>
              </a:rPr>
              <a:t>, SC</a:t>
            </a:r>
          </a:p>
          <a:p>
            <a:endParaRPr lang="en-US" sz="2400" b="1" dirty="0">
              <a:solidFill>
                <a:srgbClr val="C00000"/>
              </a:solidFill>
              <a:cs typeface="Arial" pitchFamily="34" charset="0"/>
            </a:endParaRPr>
          </a:p>
          <a:p>
            <a:endParaRPr lang="en-US" sz="2400" b="1" dirty="0">
              <a:solidFill>
                <a:srgbClr val="C00000"/>
              </a:solidFill>
            </a:endParaRPr>
          </a:p>
          <a:p>
            <a:r>
              <a:rPr lang="en-US" sz="2400" b="1" dirty="0">
                <a:solidFill>
                  <a:srgbClr val="C00000"/>
                </a:solidFill>
              </a:rPr>
              <a:t>School No. 4369</a:t>
            </a:r>
          </a:p>
          <a:p>
            <a:r>
              <a:rPr lang="en-US" sz="2400" b="1" dirty="0">
                <a:solidFill>
                  <a:srgbClr val="C00000"/>
                </a:solidFill>
              </a:rPr>
              <a:t>House: </a:t>
            </a:r>
            <a:r>
              <a:rPr lang="en-US" sz="2400" b="1" dirty="0" err="1">
                <a:solidFill>
                  <a:srgbClr val="C00000"/>
                </a:solidFill>
              </a:rPr>
              <a:t>Panipat</a:t>
            </a:r>
            <a:endParaRPr lang="en-US" sz="2400" b="1" dirty="0">
              <a:solidFill>
                <a:srgbClr val="C00000"/>
              </a:solidFill>
            </a:endParaRPr>
          </a:p>
          <a:p>
            <a:r>
              <a:rPr lang="en-US" sz="2400" b="1" dirty="0">
                <a:solidFill>
                  <a:srgbClr val="C00000"/>
                </a:solidFill>
              </a:rPr>
              <a:t>Batch: 1997-2004</a:t>
            </a:r>
          </a:p>
        </p:txBody>
      </p:sp>
    </p:spTree>
    <p:extLst>
      <p:ext uri="{BB962C8B-B14F-4D97-AF65-F5344CB8AC3E}">
        <p14:creationId xmlns:p14="http://schemas.microsoft.com/office/powerpoint/2010/main" val="403424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20170405-WA0015.jpg"/>
          <p:cNvPicPr>
            <a:picLocks noGrp="1" noChangeAspect="1"/>
          </p:cNvPicPr>
          <p:nvPr isPhoto="1"/>
        </p:nvPicPr>
        <p:blipFill rotWithShape="1">
          <a:blip r:embed="rId2" cstate="print">
            <a:lum/>
          </a:blip>
          <a:srcRect l="36468" t="20713" r="34104" b="48242"/>
          <a:stretch/>
        </p:blipFill>
        <p:spPr>
          <a:xfrm>
            <a:off x="7315200" y="0"/>
            <a:ext cx="1828800" cy="2282343"/>
          </a:xfrm>
          <a:prstGeom prst="rect">
            <a:avLst/>
          </a:prstGeom>
          <a:ln>
            <a:noFill/>
          </a:ln>
          <a:effectLst>
            <a:softEdge rad="112500"/>
          </a:effectLst>
        </p:spPr>
      </p:pic>
      <p:sp>
        <p:nvSpPr>
          <p:cNvPr id="6" name="TextBox 5"/>
          <p:cNvSpPr txBox="1"/>
          <p:nvPr/>
        </p:nvSpPr>
        <p:spPr>
          <a:xfrm>
            <a:off x="838200" y="609600"/>
            <a:ext cx="4114800" cy="2308324"/>
          </a:xfrm>
          <a:prstGeom prst="rect">
            <a:avLst/>
          </a:prstGeom>
          <a:noFill/>
        </p:spPr>
        <p:txBody>
          <a:bodyPr wrap="square" rtlCol="0">
            <a:spAutoFit/>
          </a:bodyPr>
          <a:lstStyle/>
          <a:p>
            <a:r>
              <a:rPr lang="en-US" sz="2400" b="1" dirty="0" err="1">
                <a:solidFill>
                  <a:srgbClr val="C00000"/>
                </a:solidFill>
              </a:rPr>
              <a:t>Maj</a:t>
            </a:r>
            <a:r>
              <a:rPr lang="en-US" sz="2400" b="1" dirty="0">
                <a:solidFill>
                  <a:srgbClr val="C00000"/>
                </a:solidFill>
              </a:rPr>
              <a:t> </a:t>
            </a:r>
            <a:r>
              <a:rPr lang="en-US" sz="2400" b="1" dirty="0" err="1">
                <a:solidFill>
                  <a:srgbClr val="C00000"/>
                </a:solidFill>
                <a:cs typeface="Arial" pitchFamily="34" charset="0"/>
              </a:rPr>
              <a:t>Dalbir</a:t>
            </a:r>
            <a:r>
              <a:rPr lang="en-US" sz="2400" b="1" dirty="0">
                <a:solidFill>
                  <a:srgbClr val="C00000"/>
                </a:solidFill>
                <a:cs typeface="Arial" pitchFamily="34" charset="0"/>
              </a:rPr>
              <a:t> Malik, SM</a:t>
            </a:r>
          </a:p>
          <a:p>
            <a:r>
              <a:rPr lang="en-US" sz="2400" b="1" dirty="0">
                <a:solidFill>
                  <a:srgbClr val="C00000"/>
                </a:solidFill>
                <a:cs typeface="Arial" pitchFamily="34" charset="0"/>
              </a:rPr>
              <a:t>7 JAT</a:t>
            </a:r>
          </a:p>
          <a:p>
            <a:endParaRPr lang="en-US" sz="2400" b="1" dirty="0">
              <a:solidFill>
                <a:srgbClr val="C00000"/>
              </a:solidFill>
            </a:endParaRPr>
          </a:p>
          <a:p>
            <a:r>
              <a:rPr lang="en-US" sz="2400" b="1" dirty="0">
                <a:solidFill>
                  <a:srgbClr val="C00000"/>
                </a:solidFill>
              </a:rPr>
              <a:t>School No. 4343 </a:t>
            </a:r>
          </a:p>
          <a:p>
            <a:r>
              <a:rPr lang="en-US" sz="2400" b="1" dirty="0">
                <a:solidFill>
                  <a:srgbClr val="C00000"/>
                </a:solidFill>
              </a:rPr>
              <a:t>House: </a:t>
            </a:r>
            <a:r>
              <a:rPr lang="en-US" sz="2400" b="1" dirty="0" err="1">
                <a:solidFill>
                  <a:srgbClr val="C00000"/>
                </a:solidFill>
              </a:rPr>
              <a:t>Chillianwala</a:t>
            </a:r>
            <a:endParaRPr lang="en-US" sz="2400" b="1" dirty="0">
              <a:solidFill>
                <a:srgbClr val="C00000"/>
              </a:solidFill>
            </a:endParaRPr>
          </a:p>
          <a:p>
            <a:r>
              <a:rPr lang="en-US" sz="2400" b="1" dirty="0">
                <a:solidFill>
                  <a:srgbClr val="C00000"/>
                </a:solidFill>
              </a:rPr>
              <a:t>Batch: 1998-2005</a:t>
            </a:r>
          </a:p>
        </p:txBody>
      </p:sp>
      <p:sp>
        <p:nvSpPr>
          <p:cNvPr id="7" name="Content Placeholder 2"/>
          <p:cNvSpPr txBox="1">
            <a:spLocks/>
          </p:cNvSpPr>
          <p:nvPr/>
        </p:nvSpPr>
        <p:spPr>
          <a:xfrm>
            <a:off x="457200" y="3276600"/>
            <a:ext cx="83058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b="1" dirty="0">
                <a:solidFill>
                  <a:srgbClr val="C00000"/>
                </a:solidFill>
              </a:rPr>
              <a:t>On 21</a:t>
            </a:r>
            <a:r>
              <a:rPr lang="en-US" sz="2200" b="1" baseline="30000" dirty="0">
                <a:solidFill>
                  <a:srgbClr val="C00000"/>
                </a:solidFill>
              </a:rPr>
              <a:t>st</a:t>
            </a:r>
            <a:r>
              <a:rPr lang="en-US" sz="2200" b="1" dirty="0">
                <a:solidFill>
                  <a:srgbClr val="C00000"/>
                </a:solidFill>
              </a:rPr>
              <a:t> Jul 2014 Maj </a:t>
            </a:r>
            <a:r>
              <a:rPr lang="en-US" sz="2200" b="1" dirty="0" err="1">
                <a:solidFill>
                  <a:srgbClr val="C00000"/>
                </a:solidFill>
              </a:rPr>
              <a:t>Dalbir</a:t>
            </a:r>
            <a:r>
              <a:rPr lang="en-US" sz="2200" b="1" dirty="0">
                <a:solidFill>
                  <a:srgbClr val="C00000"/>
                </a:solidFill>
              </a:rPr>
              <a:t> Malik planned and executed “OPERATION PHULJHORA”  which resulted in elimination of one terrorist in </a:t>
            </a:r>
            <a:r>
              <a:rPr lang="en-US" sz="2200" b="1" dirty="0" err="1">
                <a:solidFill>
                  <a:srgbClr val="C00000"/>
                </a:solidFill>
              </a:rPr>
              <a:t>Kokrajhar</a:t>
            </a:r>
            <a:r>
              <a:rPr lang="en-US" sz="2200" b="1" dirty="0">
                <a:solidFill>
                  <a:srgbClr val="C00000"/>
                </a:solidFill>
              </a:rPr>
              <a:t> </a:t>
            </a:r>
            <a:r>
              <a:rPr lang="en-US" sz="2200" b="1" dirty="0" err="1">
                <a:solidFill>
                  <a:srgbClr val="C00000"/>
                </a:solidFill>
              </a:rPr>
              <a:t>Distt</a:t>
            </a:r>
            <a:r>
              <a:rPr lang="en-US" sz="2200" b="1" dirty="0">
                <a:solidFill>
                  <a:srgbClr val="C00000"/>
                </a:solidFill>
              </a:rPr>
              <a:t> of Assam. Despite being grievously injured, he neutralized the terrorist under the fierce gun battle displaying raw courage and exceptional bravery. </a:t>
            </a:r>
          </a:p>
          <a:p>
            <a:pPr algn="just"/>
            <a:r>
              <a:rPr lang="en-US" sz="2200" b="1" dirty="0">
                <a:solidFill>
                  <a:srgbClr val="C00000"/>
                </a:solidFill>
              </a:rPr>
              <a:t>For this exemplary leadership and conspicuous gallantry, beyond the call of duty he was awarded “SENA MEDAL” (GALLANTARY).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153400" cy="3200400"/>
          </a:xfrm>
        </p:spPr>
        <p:txBody>
          <a:bodyPr>
            <a:normAutofit/>
          </a:bodyPr>
          <a:lstStyle/>
          <a:p>
            <a:pPr algn="just"/>
            <a:r>
              <a:rPr lang="en-US" sz="2200" b="1" dirty="0">
                <a:solidFill>
                  <a:srgbClr val="C00000"/>
                </a:solidFill>
              </a:rPr>
              <a:t>On 25</a:t>
            </a:r>
            <a:r>
              <a:rPr lang="en-US" sz="2200" b="1" baseline="30000" dirty="0">
                <a:solidFill>
                  <a:srgbClr val="C00000"/>
                </a:solidFill>
              </a:rPr>
              <a:t>th</a:t>
            </a:r>
            <a:r>
              <a:rPr lang="en-US" sz="2200" b="1" dirty="0">
                <a:solidFill>
                  <a:srgbClr val="C00000"/>
                </a:solidFill>
              </a:rPr>
              <a:t>Dec 2009 Lt (now </a:t>
            </a:r>
            <a:r>
              <a:rPr lang="en-US" sz="2200" b="1" dirty="0" err="1">
                <a:solidFill>
                  <a:srgbClr val="C00000"/>
                </a:solidFill>
              </a:rPr>
              <a:t>Maj</a:t>
            </a:r>
            <a:r>
              <a:rPr lang="en-US" sz="2200" b="1" dirty="0">
                <a:solidFill>
                  <a:srgbClr val="C00000"/>
                </a:solidFill>
              </a:rPr>
              <a:t>) Deepak </a:t>
            </a:r>
            <a:r>
              <a:rPr lang="en-US" sz="2200" b="1" dirty="0" err="1">
                <a:solidFill>
                  <a:srgbClr val="C00000"/>
                </a:solidFill>
              </a:rPr>
              <a:t>Parashar</a:t>
            </a:r>
            <a:r>
              <a:rPr lang="en-US" sz="2200" b="1" dirty="0">
                <a:solidFill>
                  <a:srgbClr val="C00000"/>
                </a:solidFill>
              </a:rPr>
              <a:t> as </a:t>
            </a:r>
            <a:r>
              <a:rPr lang="en-US" sz="2200" b="1" dirty="0" err="1">
                <a:solidFill>
                  <a:srgbClr val="C00000"/>
                </a:solidFill>
              </a:rPr>
              <a:t>Ghatak</a:t>
            </a:r>
            <a:r>
              <a:rPr lang="en-US" sz="2200" b="1" dirty="0">
                <a:solidFill>
                  <a:srgbClr val="C00000"/>
                </a:solidFill>
              </a:rPr>
              <a:t> Platoon </a:t>
            </a:r>
            <a:r>
              <a:rPr lang="en-US" sz="2200" b="1" dirty="0" err="1">
                <a:solidFill>
                  <a:srgbClr val="C00000"/>
                </a:solidFill>
              </a:rPr>
              <a:t>Cdr</a:t>
            </a:r>
            <a:r>
              <a:rPr lang="en-US" sz="2200" b="1" dirty="0">
                <a:solidFill>
                  <a:srgbClr val="C00000"/>
                </a:solidFill>
              </a:rPr>
              <a:t> after got a specific </a:t>
            </a:r>
            <a:r>
              <a:rPr lang="en-US" sz="2200" b="1" dirty="0" err="1">
                <a:solidFill>
                  <a:srgbClr val="C00000"/>
                </a:solidFill>
              </a:rPr>
              <a:t>int</a:t>
            </a:r>
            <a:r>
              <a:rPr lang="en-US" sz="2200" b="1" dirty="0">
                <a:solidFill>
                  <a:srgbClr val="C00000"/>
                </a:solidFill>
              </a:rPr>
              <a:t> regarding movement of NDFB militants in </a:t>
            </a:r>
            <a:r>
              <a:rPr lang="en-US" sz="2200" b="1" dirty="0" err="1">
                <a:solidFill>
                  <a:srgbClr val="C00000"/>
                </a:solidFill>
              </a:rPr>
              <a:t>Paharpur</a:t>
            </a:r>
            <a:r>
              <a:rPr lang="en-US" sz="2200" b="1" dirty="0">
                <a:solidFill>
                  <a:srgbClr val="C00000"/>
                </a:solidFill>
              </a:rPr>
              <a:t>, </a:t>
            </a:r>
            <a:r>
              <a:rPr lang="en-US" sz="2200" b="1" dirty="0" err="1">
                <a:solidFill>
                  <a:srgbClr val="C00000"/>
                </a:solidFill>
              </a:rPr>
              <a:t>distt</a:t>
            </a:r>
            <a:r>
              <a:rPr lang="en-US" sz="2200" b="1" dirty="0">
                <a:solidFill>
                  <a:srgbClr val="C00000"/>
                </a:solidFill>
              </a:rPr>
              <a:t> </a:t>
            </a:r>
            <a:r>
              <a:rPr lang="en-US" sz="2200" b="1" dirty="0" err="1">
                <a:solidFill>
                  <a:srgbClr val="C00000"/>
                </a:solidFill>
              </a:rPr>
              <a:t>Sonitpur</a:t>
            </a:r>
            <a:r>
              <a:rPr lang="en-US" sz="2200" b="1" dirty="0">
                <a:solidFill>
                  <a:srgbClr val="C00000"/>
                </a:solidFill>
              </a:rPr>
              <a:t>, Assam. The </a:t>
            </a:r>
            <a:r>
              <a:rPr lang="en-US" sz="2200" b="1" dirty="0" err="1">
                <a:solidFill>
                  <a:srgbClr val="C00000"/>
                </a:solidFill>
              </a:rPr>
              <a:t>offr</a:t>
            </a:r>
            <a:r>
              <a:rPr lang="en-US" sz="2200" b="1" dirty="0">
                <a:solidFill>
                  <a:srgbClr val="C00000"/>
                </a:solidFill>
              </a:rPr>
              <a:t> along with his buddy crawled under heavy terrorist fire and neutralized two dreaded NDFB militants which in turn reduced the militant outfit’s activities in the area. For his selfless and daring action  and gallantry act, he was awarded “SHAURYA CHAKRA” </a:t>
            </a:r>
            <a:r>
              <a:rPr lang="en-US" sz="2400" b="1" dirty="0">
                <a:solidFill>
                  <a:srgbClr val="C00000"/>
                </a:solidFill>
              </a:rPr>
              <a:t>by </a:t>
            </a:r>
            <a:r>
              <a:rPr lang="en-US" sz="2400" b="1" dirty="0" err="1">
                <a:solidFill>
                  <a:srgbClr val="C00000"/>
                </a:solidFill>
              </a:rPr>
              <a:t>Hon’ble</a:t>
            </a:r>
            <a:r>
              <a:rPr lang="en-US" sz="2400" b="1" dirty="0">
                <a:solidFill>
                  <a:srgbClr val="C00000"/>
                </a:solidFill>
              </a:rPr>
              <a:t> President.</a:t>
            </a:r>
            <a:endParaRPr lang="en-US" sz="2200" b="1" dirty="0">
              <a:solidFill>
                <a:srgbClr val="C00000"/>
              </a:solidFill>
            </a:endParaRPr>
          </a:p>
          <a:p>
            <a:pPr algn="just"/>
            <a:endParaRPr lang="en-US" sz="2200" b="1" dirty="0">
              <a:solidFill>
                <a:srgbClr val="C00000"/>
              </a:solidFill>
            </a:endParaRPr>
          </a:p>
        </p:txBody>
      </p:sp>
      <p:sp>
        <p:nvSpPr>
          <p:cNvPr id="7" name="TextBox 6"/>
          <p:cNvSpPr txBox="1"/>
          <p:nvPr/>
        </p:nvSpPr>
        <p:spPr>
          <a:xfrm>
            <a:off x="609600" y="457200"/>
            <a:ext cx="4114800" cy="2308324"/>
          </a:xfrm>
          <a:prstGeom prst="rect">
            <a:avLst/>
          </a:prstGeom>
          <a:noFill/>
        </p:spPr>
        <p:txBody>
          <a:bodyPr wrap="square" rtlCol="0">
            <a:spAutoFit/>
          </a:bodyPr>
          <a:lstStyle/>
          <a:p>
            <a:r>
              <a:rPr lang="en-US" sz="2400" b="1" dirty="0">
                <a:solidFill>
                  <a:srgbClr val="C00000"/>
                </a:solidFill>
              </a:rPr>
              <a:t>MAJ DEEPAK PARASHAR, SC</a:t>
            </a:r>
          </a:p>
          <a:p>
            <a:r>
              <a:rPr lang="en-US" sz="2400" b="1" dirty="0">
                <a:solidFill>
                  <a:srgbClr val="C00000"/>
                </a:solidFill>
              </a:rPr>
              <a:t>INT</a:t>
            </a:r>
          </a:p>
          <a:p>
            <a:endParaRPr lang="en-US" sz="2400" b="1" dirty="0">
              <a:solidFill>
                <a:srgbClr val="C00000"/>
              </a:solidFill>
            </a:endParaRPr>
          </a:p>
          <a:p>
            <a:r>
              <a:rPr lang="en-US" sz="2400" b="1" dirty="0">
                <a:solidFill>
                  <a:srgbClr val="C00000"/>
                </a:solidFill>
              </a:rPr>
              <a:t>School No. 4452</a:t>
            </a:r>
          </a:p>
          <a:p>
            <a:r>
              <a:rPr lang="en-US" sz="2400" b="1" dirty="0">
                <a:solidFill>
                  <a:srgbClr val="C00000"/>
                </a:solidFill>
              </a:rPr>
              <a:t>House: </a:t>
            </a:r>
            <a:r>
              <a:rPr lang="en-US" sz="2400" b="1" dirty="0" err="1">
                <a:solidFill>
                  <a:srgbClr val="C00000"/>
                </a:solidFill>
              </a:rPr>
              <a:t>Chillianwala</a:t>
            </a:r>
            <a:endParaRPr lang="en-US" sz="2400" b="1" dirty="0">
              <a:solidFill>
                <a:srgbClr val="C00000"/>
              </a:solidFill>
            </a:endParaRPr>
          </a:p>
          <a:p>
            <a:r>
              <a:rPr lang="en-US" sz="2400" b="1" dirty="0">
                <a:solidFill>
                  <a:srgbClr val="C00000"/>
                </a:solidFill>
              </a:rPr>
              <a:t>Batch: 1998-2005</a:t>
            </a:r>
          </a:p>
        </p:txBody>
      </p:sp>
      <p:pic>
        <p:nvPicPr>
          <p:cNvPr id="2050" name="Picture 2" descr="C:\Users\narender18jat\Desktop\PHOTO KUNJ\IMG-20170406-WA0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1" t="2055" r="8658" b="2055"/>
          <a:stretch/>
        </p:blipFill>
        <p:spPr bwMode="auto">
          <a:xfrm rot="16200000">
            <a:off x="6920578" y="214977"/>
            <a:ext cx="2438401" cy="2008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305800" cy="2849563"/>
          </a:xfrm>
        </p:spPr>
        <p:txBody>
          <a:bodyPr>
            <a:normAutofit/>
          </a:bodyPr>
          <a:lstStyle/>
          <a:p>
            <a:pPr algn="just"/>
            <a:r>
              <a:rPr lang="en-US" sz="2200" b="1" dirty="0">
                <a:solidFill>
                  <a:srgbClr val="C00000"/>
                </a:solidFill>
              </a:rPr>
              <a:t>On night 11/12 </a:t>
            </a:r>
            <a:r>
              <a:rPr lang="en-US" sz="2200" b="1" dirty="0" err="1">
                <a:solidFill>
                  <a:srgbClr val="C00000"/>
                </a:solidFill>
              </a:rPr>
              <a:t>july</a:t>
            </a:r>
            <a:r>
              <a:rPr lang="en-US" sz="2200" b="1" dirty="0">
                <a:solidFill>
                  <a:srgbClr val="C00000"/>
                </a:solidFill>
              </a:rPr>
              <a:t> 2015, </a:t>
            </a:r>
            <a:r>
              <a:rPr lang="en-US" sz="2200" b="1" dirty="0" err="1">
                <a:solidFill>
                  <a:srgbClr val="C00000"/>
                </a:solidFill>
              </a:rPr>
              <a:t>Capt</a:t>
            </a:r>
            <a:r>
              <a:rPr lang="en-US" sz="2200" b="1" dirty="0">
                <a:solidFill>
                  <a:srgbClr val="C00000"/>
                </a:solidFill>
              </a:rPr>
              <a:t>(Now </a:t>
            </a:r>
            <a:r>
              <a:rPr lang="en-US" sz="2200" b="1" dirty="0" err="1">
                <a:solidFill>
                  <a:srgbClr val="C00000"/>
                </a:solidFill>
              </a:rPr>
              <a:t>Maj</a:t>
            </a:r>
            <a:r>
              <a:rPr lang="en-US" sz="2200" b="1" dirty="0">
                <a:solidFill>
                  <a:srgbClr val="C00000"/>
                </a:solidFill>
              </a:rPr>
              <a:t>) </a:t>
            </a:r>
            <a:r>
              <a:rPr lang="en-US" sz="2200" b="1" dirty="0" err="1">
                <a:solidFill>
                  <a:srgbClr val="C00000"/>
                </a:solidFill>
              </a:rPr>
              <a:t>Ashish</a:t>
            </a:r>
            <a:r>
              <a:rPr lang="en-US" sz="2200" b="1" dirty="0">
                <a:solidFill>
                  <a:srgbClr val="C00000"/>
                </a:solidFill>
              </a:rPr>
              <a:t> was deployed at Line of Control as post commander while displaying sound tactical acumen he detected movement of three terrorist on LC fence through BFSR. Displaying raw courage and utter disregard to personal safety  he crawled towards the terrorist’s location in poor visibility and eliminated one terrorist in </a:t>
            </a:r>
            <a:r>
              <a:rPr lang="en-US" sz="2200" b="1" dirty="0" err="1">
                <a:solidFill>
                  <a:srgbClr val="C00000"/>
                </a:solidFill>
              </a:rPr>
              <a:t>Keran</a:t>
            </a:r>
            <a:r>
              <a:rPr lang="en-US" sz="2200" b="1" dirty="0">
                <a:solidFill>
                  <a:srgbClr val="C00000"/>
                </a:solidFill>
              </a:rPr>
              <a:t> sector of J&amp;K. For this exemplary leadership and conspicuous gallantry, beyond the call of duty he was awarded “SENA MEDAL” (GALLANTARY).</a:t>
            </a:r>
          </a:p>
        </p:txBody>
      </p:sp>
      <p:pic>
        <p:nvPicPr>
          <p:cNvPr id="4" name="Picture 3" descr="IMG-20170404-WA0001.jpg"/>
          <p:cNvPicPr>
            <a:picLocks noGrp="1" noChangeAspect="1"/>
          </p:cNvPicPr>
          <p:nvPr isPhoto="1"/>
        </p:nvPicPr>
        <p:blipFill>
          <a:blip r:embed="rId2" cstate="print">
            <a:lum/>
          </a:blip>
          <a:srcRect l="21852" t="26667" r="32222" b="32222"/>
          <a:stretch>
            <a:fillRect/>
          </a:stretch>
        </p:blipFill>
        <p:spPr>
          <a:xfrm>
            <a:off x="7128726" y="0"/>
            <a:ext cx="2042984" cy="2438400"/>
          </a:xfrm>
          <a:prstGeom prst="rect">
            <a:avLst/>
          </a:prstGeom>
          <a:ln>
            <a:noFill/>
          </a:ln>
          <a:effectLst>
            <a:softEdge rad="112500"/>
          </a:effectLst>
        </p:spPr>
      </p:pic>
      <p:sp>
        <p:nvSpPr>
          <p:cNvPr id="5" name="TextBox 4"/>
          <p:cNvSpPr txBox="1"/>
          <p:nvPr/>
        </p:nvSpPr>
        <p:spPr>
          <a:xfrm>
            <a:off x="609600" y="457200"/>
            <a:ext cx="4114800" cy="2308324"/>
          </a:xfrm>
          <a:prstGeom prst="rect">
            <a:avLst/>
          </a:prstGeom>
          <a:noFill/>
        </p:spPr>
        <p:txBody>
          <a:bodyPr wrap="square" rtlCol="0">
            <a:spAutoFit/>
          </a:bodyPr>
          <a:lstStyle/>
          <a:p>
            <a:r>
              <a:rPr lang="en-US" sz="2400" b="1" dirty="0" err="1">
                <a:solidFill>
                  <a:srgbClr val="C00000"/>
                </a:solidFill>
              </a:rPr>
              <a:t>Maj</a:t>
            </a:r>
            <a:r>
              <a:rPr lang="en-US" sz="2400" b="1" dirty="0">
                <a:solidFill>
                  <a:srgbClr val="C00000"/>
                </a:solidFill>
              </a:rPr>
              <a:t> </a:t>
            </a:r>
            <a:r>
              <a:rPr lang="en-US" sz="2400" b="1" dirty="0" err="1">
                <a:solidFill>
                  <a:srgbClr val="C00000"/>
                </a:solidFill>
                <a:cs typeface="Arial" pitchFamily="34" charset="0"/>
              </a:rPr>
              <a:t>Ashish</a:t>
            </a:r>
            <a:r>
              <a:rPr lang="en-US" sz="2400" b="1" dirty="0">
                <a:solidFill>
                  <a:srgbClr val="C00000"/>
                </a:solidFill>
                <a:cs typeface="Arial" pitchFamily="34" charset="0"/>
              </a:rPr>
              <a:t> </a:t>
            </a:r>
            <a:r>
              <a:rPr lang="en-US" sz="2400" b="1" dirty="0" err="1">
                <a:solidFill>
                  <a:srgbClr val="C00000"/>
                </a:solidFill>
                <a:cs typeface="Arial" pitchFamily="34" charset="0"/>
              </a:rPr>
              <a:t>Chhikara</a:t>
            </a:r>
            <a:r>
              <a:rPr lang="en-US" sz="2400" b="1" dirty="0">
                <a:solidFill>
                  <a:srgbClr val="C00000"/>
                </a:solidFill>
                <a:cs typeface="Arial" pitchFamily="34" charset="0"/>
              </a:rPr>
              <a:t>, SM</a:t>
            </a:r>
          </a:p>
          <a:p>
            <a:r>
              <a:rPr lang="en-US" sz="2400" b="1" dirty="0">
                <a:solidFill>
                  <a:srgbClr val="C00000"/>
                </a:solidFill>
                <a:cs typeface="Arial" pitchFamily="34" charset="0"/>
              </a:rPr>
              <a:t>5 RAJPUT</a:t>
            </a:r>
          </a:p>
          <a:p>
            <a:endParaRPr lang="en-US" sz="2400" b="1" dirty="0">
              <a:solidFill>
                <a:srgbClr val="C00000"/>
              </a:solidFill>
            </a:endParaRPr>
          </a:p>
          <a:p>
            <a:r>
              <a:rPr lang="en-US" sz="2400" b="1" dirty="0">
                <a:solidFill>
                  <a:srgbClr val="C00000"/>
                </a:solidFill>
              </a:rPr>
              <a:t>School No. 5194</a:t>
            </a:r>
          </a:p>
          <a:p>
            <a:r>
              <a:rPr lang="en-US" sz="2400" b="1" dirty="0">
                <a:solidFill>
                  <a:srgbClr val="C00000"/>
                </a:solidFill>
              </a:rPr>
              <a:t>House: </a:t>
            </a:r>
            <a:r>
              <a:rPr lang="en-US" sz="2400" b="1" dirty="0" err="1">
                <a:solidFill>
                  <a:srgbClr val="C00000"/>
                </a:solidFill>
              </a:rPr>
              <a:t>Kurukshetra</a:t>
            </a:r>
            <a:endParaRPr lang="en-US" sz="2400" b="1" dirty="0">
              <a:solidFill>
                <a:srgbClr val="C00000"/>
              </a:solidFill>
            </a:endParaRPr>
          </a:p>
          <a:p>
            <a:r>
              <a:rPr lang="en-US" sz="2400" b="1" dirty="0">
                <a:solidFill>
                  <a:srgbClr val="C00000"/>
                </a:solidFill>
              </a:rPr>
              <a:t>Batch: 2001-2008</a:t>
            </a:r>
          </a:p>
        </p:txBody>
      </p:sp>
    </p:spTree>
    <p:extLst>
      <p:ext uri="{BB962C8B-B14F-4D97-AF65-F5344CB8AC3E}">
        <p14:creationId xmlns:p14="http://schemas.microsoft.com/office/powerpoint/2010/main" val="84008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a:bodyPr>
          <a:lstStyle/>
          <a:p>
            <a:pPr algn="just"/>
            <a:r>
              <a:rPr lang="en-US" sz="2200" b="1" dirty="0">
                <a:solidFill>
                  <a:srgbClr val="C00000"/>
                </a:solidFill>
              </a:rPr>
              <a:t>On 26</a:t>
            </a:r>
            <a:r>
              <a:rPr lang="en-US" sz="2200" b="1" baseline="30000" dirty="0">
                <a:solidFill>
                  <a:srgbClr val="C00000"/>
                </a:solidFill>
              </a:rPr>
              <a:t>th</a:t>
            </a:r>
            <a:r>
              <a:rPr lang="en-US" sz="2200" b="1" dirty="0">
                <a:solidFill>
                  <a:srgbClr val="C00000"/>
                </a:solidFill>
              </a:rPr>
              <a:t> Nov 2008 Mumbai was shaken by the worst terror attack, the country had ever witnessed, the situation was not less than an all out Urban War. On 28</a:t>
            </a:r>
            <a:r>
              <a:rPr lang="en-US" sz="2200" b="1" baseline="30000" dirty="0">
                <a:solidFill>
                  <a:srgbClr val="C00000"/>
                </a:solidFill>
              </a:rPr>
              <a:t>th</a:t>
            </a:r>
            <a:r>
              <a:rPr lang="en-US" sz="2200" b="1" dirty="0">
                <a:solidFill>
                  <a:srgbClr val="C00000"/>
                </a:solidFill>
              </a:rPr>
              <a:t> Nov 2008 , he was detailed as co-pilot of MI-17 helicopter and was tasked to slither down a team of NSG commandos on the terrace of </a:t>
            </a:r>
            <a:r>
              <a:rPr lang="en-US" sz="2200" b="1" dirty="0" err="1">
                <a:solidFill>
                  <a:srgbClr val="C00000"/>
                </a:solidFill>
              </a:rPr>
              <a:t>Nariman</a:t>
            </a:r>
            <a:r>
              <a:rPr lang="en-US" sz="2200" b="1" dirty="0">
                <a:solidFill>
                  <a:srgbClr val="C00000"/>
                </a:solidFill>
              </a:rPr>
              <a:t> House. He displayed exemplary courage and leadership while flying into the line of fire as co-pilot. For this act of exceptional courage he was awarded “VAYU SENA MEDAL”.</a:t>
            </a:r>
          </a:p>
        </p:txBody>
      </p:sp>
      <p:sp>
        <p:nvSpPr>
          <p:cNvPr id="8" name="TextBox 7"/>
          <p:cNvSpPr txBox="1"/>
          <p:nvPr/>
        </p:nvSpPr>
        <p:spPr>
          <a:xfrm>
            <a:off x="762000" y="457200"/>
            <a:ext cx="4648200" cy="1938992"/>
          </a:xfrm>
          <a:prstGeom prst="rect">
            <a:avLst/>
          </a:prstGeom>
          <a:noFill/>
        </p:spPr>
        <p:txBody>
          <a:bodyPr wrap="square" rtlCol="0">
            <a:spAutoFit/>
          </a:bodyPr>
          <a:lstStyle/>
          <a:p>
            <a:r>
              <a:rPr lang="en-US" sz="2400" b="1" dirty="0" err="1">
                <a:solidFill>
                  <a:srgbClr val="C00000"/>
                </a:solidFill>
              </a:rPr>
              <a:t>Wg</a:t>
            </a:r>
            <a:r>
              <a:rPr lang="en-US" sz="2400" b="1" dirty="0">
                <a:solidFill>
                  <a:srgbClr val="C00000"/>
                </a:solidFill>
              </a:rPr>
              <a:t> </a:t>
            </a:r>
            <a:r>
              <a:rPr lang="en-US" sz="2400" b="1" dirty="0" err="1">
                <a:solidFill>
                  <a:srgbClr val="C00000"/>
                </a:solidFill>
              </a:rPr>
              <a:t>Cdr</a:t>
            </a:r>
            <a:r>
              <a:rPr lang="en-US" sz="2400" b="1" dirty="0">
                <a:solidFill>
                  <a:srgbClr val="C00000"/>
                </a:solidFill>
              </a:rPr>
              <a:t> Deepak Kumar Vats, VM</a:t>
            </a:r>
          </a:p>
          <a:p>
            <a:endParaRPr lang="en-US" sz="2400" b="1" dirty="0">
              <a:solidFill>
                <a:srgbClr val="C00000"/>
              </a:solidFill>
            </a:endParaRPr>
          </a:p>
          <a:p>
            <a:r>
              <a:rPr lang="en-US" sz="2400" b="1" dirty="0">
                <a:solidFill>
                  <a:srgbClr val="C00000"/>
                </a:solidFill>
              </a:rPr>
              <a:t>School No. </a:t>
            </a:r>
          </a:p>
          <a:p>
            <a:r>
              <a:rPr lang="en-US" sz="2400" b="1" dirty="0">
                <a:solidFill>
                  <a:srgbClr val="C00000"/>
                </a:solidFill>
              </a:rPr>
              <a:t>House: </a:t>
            </a:r>
          </a:p>
          <a:p>
            <a:r>
              <a:rPr lang="en-US" sz="2400" b="1" dirty="0">
                <a:solidFill>
                  <a:srgbClr val="C00000"/>
                </a:solidFill>
              </a:rPr>
              <a:t>Batch: </a:t>
            </a:r>
          </a:p>
        </p:txBody>
      </p:sp>
      <p:pic>
        <p:nvPicPr>
          <p:cNvPr id="1027" name="Picture 3" descr="C:\Users\narender18jat\Desktop\SSK\IMG_20170407_1541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781" t="43155" r="2127" b="38372"/>
          <a:stretch/>
        </p:blipFill>
        <p:spPr bwMode="auto">
          <a:xfrm>
            <a:off x="7543800" y="0"/>
            <a:ext cx="16002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0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fontScale="70000" lnSpcReduction="20000"/>
          </a:bodyPr>
          <a:lstStyle/>
          <a:p>
            <a:pPr algn="just"/>
            <a:r>
              <a:rPr lang="en-US" b="1" dirty="0">
                <a:solidFill>
                  <a:srgbClr val="C00000"/>
                </a:solidFill>
              </a:rPr>
              <a:t>The Air Marshal was </a:t>
            </a:r>
            <a:r>
              <a:rPr lang="en-US" b="1" dirty="0" err="1">
                <a:solidFill>
                  <a:srgbClr val="C00000"/>
                </a:solidFill>
              </a:rPr>
              <a:t>commisioned</a:t>
            </a:r>
            <a:r>
              <a:rPr lang="en-US" b="1" dirty="0">
                <a:solidFill>
                  <a:srgbClr val="C00000"/>
                </a:solidFill>
              </a:rPr>
              <a:t> in IAF as fighter Pilot on 15 June 1979. In his 37 </a:t>
            </a:r>
            <a:r>
              <a:rPr lang="en-US" b="1" dirty="0" err="1">
                <a:solidFill>
                  <a:srgbClr val="C00000"/>
                </a:solidFill>
              </a:rPr>
              <a:t>yrs</a:t>
            </a:r>
            <a:r>
              <a:rPr lang="en-US" b="1" dirty="0">
                <a:solidFill>
                  <a:srgbClr val="C00000"/>
                </a:solidFill>
              </a:rPr>
              <a:t> of service he has flown extensively on various types of fighter aircrafts. He has held various important instructional, staff and command appointments. For distinguished service of most exceptional order he was awarded with “VAYU SENA MEDAL” in Jan 2006, “ATI VISHIST SEVA MEDAL” in Jan 2012. Presently he is serving as AOC-IN-C, South Western Air Command and has been awarded with “PARAM VISHIST SEVA MEDAL” on        6</a:t>
            </a:r>
            <a:r>
              <a:rPr lang="en-US" b="1" baseline="30000" dirty="0">
                <a:solidFill>
                  <a:srgbClr val="C00000"/>
                </a:solidFill>
              </a:rPr>
              <a:t>th</a:t>
            </a:r>
            <a:r>
              <a:rPr lang="en-US" b="1" dirty="0">
                <a:solidFill>
                  <a:srgbClr val="C00000"/>
                </a:solidFill>
              </a:rPr>
              <a:t> Apr 2017 by </a:t>
            </a:r>
            <a:r>
              <a:rPr lang="en-US" b="1" dirty="0" err="1">
                <a:solidFill>
                  <a:srgbClr val="C00000"/>
                </a:solidFill>
              </a:rPr>
              <a:t>Hon’ble</a:t>
            </a:r>
            <a:r>
              <a:rPr lang="en-US" b="1" dirty="0">
                <a:solidFill>
                  <a:srgbClr val="C00000"/>
                </a:solidFill>
              </a:rPr>
              <a:t> President.</a:t>
            </a:r>
          </a:p>
        </p:txBody>
      </p:sp>
      <p:sp>
        <p:nvSpPr>
          <p:cNvPr id="8" name="TextBox 7"/>
          <p:cNvSpPr txBox="1"/>
          <p:nvPr/>
        </p:nvSpPr>
        <p:spPr>
          <a:xfrm>
            <a:off x="762000" y="457200"/>
            <a:ext cx="5562600" cy="1938992"/>
          </a:xfrm>
          <a:prstGeom prst="rect">
            <a:avLst/>
          </a:prstGeom>
          <a:noFill/>
        </p:spPr>
        <p:txBody>
          <a:bodyPr wrap="square" rtlCol="0">
            <a:spAutoFit/>
          </a:bodyPr>
          <a:lstStyle/>
          <a:p>
            <a:r>
              <a:rPr lang="en-US" sz="2400" b="1" dirty="0">
                <a:solidFill>
                  <a:srgbClr val="C00000"/>
                </a:solidFill>
              </a:rPr>
              <a:t>Air Marshal R K </a:t>
            </a:r>
            <a:r>
              <a:rPr lang="en-US" sz="2400" b="1" dirty="0" err="1">
                <a:solidFill>
                  <a:srgbClr val="C00000"/>
                </a:solidFill>
              </a:rPr>
              <a:t>Dhir,AVSM,VM,ADC</a:t>
            </a:r>
            <a:endParaRPr lang="en-US" sz="2400" b="1" dirty="0">
              <a:solidFill>
                <a:srgbClr val="C00000"/>
              </a:solidFill>
            </a:endParaRPr>
          </a:p>
          <a:p>
            <a:endParaRPr lang="en-US" sz="2400" b="1" dirty="0">
              <a:solidFill>
                <a:srgbClr val="C00000"/>
              </a:solidFill>
            </a:endParaRPr>
          </a:p>
          <a:p>
            <a:r>
              <a:rPr lang="en-US" sz="2400" b="1" dirty="0">
                <a:solidFill>
                  <a:srgbClr val="C00000"/>
                </a:solidFill>
              </a:rPr>
              <a:t>School No. 845</a:t>
            </a:r>
          </a:p>
          <a:p>
            <a:r>
              <a:rPr lang="en-US" sz="2400" b="1" dirty="0">
                <a:solidFill>
                  <a:srgbClr val="C00000"/>
                </a:solidFill>
              </a:rPr>
              <a:t>House: </a:t>
            </a:r>
            <a:r>
              <a:rPr lang="en-US" sz="2400" b="1" dirty="0" err="1">
                <a:solidFill>
                  <a:srgbClr val="C00000"/>
                </a:solidFill>
              </a:rPr>
              <a:t>Panipat</a:t>
            </a:r>
            <a:endParaRPr lang="en-US" sz="2400" b="1" dirty="0">
              <a:solidFill>
                <a:srgbClr val="C00000"/>
              </a:solidFill>
            </a:endParaRPr>
          </a:p>
          <a:p>
            <a:r>
              <a:rPr lang="en-US" sz="2400" b="1" dirty="0">
                <a:solidFill>
                  <a:srgbClr val="C00000"/>
                </a:solidFill>
              </a:rPr>
              <a:t>Batch: </a:t>
            </a:r>
          </a:p>
        </p:txBody>
      </p:sp>
      <p:pic>
        <p:nvPicPr>
          <p:cNvPr id="1026" name="Picture 2" descr="C:\Users\narender18jat\Desktop\PHOTO KUNJ\IMG-20170405-WA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0" y="0"/>
            <a:ext cx="200025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7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3352800"/>
          </a:xfrm>
        </p:spPr>
        <p:txBody>
          <a:bodyPr>
            <a:normAutofit fontScale="70000" lnSpcReduction="20000"/>
          </a:bodyPr>
          <a:lstStyle/>
          <a:p>
            <a:pPr algn="just"/>
            <a:r>
              <a:rPr lang="en-US" b="1" dirty="0">
                <a:solidFill>
                  <a:srgbClr val="C00000"/>
                </a:solidFill>
              </a:rPr>
              <a:t>On 3</a:t>
            </a:r>
            <a:r>
              <a:rPr lang="en-US" b="1" baseline="30000" dirty="0">
                <a:solidFill>
                  <a:srgbClr val="C00000"/>
                </a:solidFill>
              </a:rPr>
              <a:t>rd</a:t>
            </a:r>
            <a:r>
              <a:rPr lang="en-US" b="1" dirty="0">
                <a:solidFill>
                  <a:srgbClr val="C00000"/>
                </a:solidFill>
              </a:rPr>
              <a:t> July 1999, the </a:t>
            </a:r>
            <a:r>
              <a:rPr lang="en-US" b="1" dirty="0" err="1">
                <a:solidFill>
                  <a:srgbClr val="C00000"/>
                </a:solidFill>
              </a:rPr>
              <a:t>offr</a:t>
            </a:r>
            <a:r>
              <a:rPr lang="en-US" b="1" dirty="0">
                <a:solidFill>
                  <a:srgbClr val="C00000"/>
                </a:solidFill>
              </a:rPr>
              <a:t> with three months of service led a multi pronged attack from North East direction on Tiger Hill, a national objective. The team under his command moved over 12 hours under intense Arty shelling to reach the designated spur, this move took enemy totally by surprise as his team used using cliff  assault  mountaineering equipment to reach the top with stealth. On seeing his team enemy opened intense automatic fire causing serious injury to the </a:t>
            </a:r>
            <a:r>
              <a:rPr lang="en-US" b="1" dirty="0" err="1">
                <a:solidFill>
                  <a:srgbClr val="C00000"/>
                </a:solidFill>
              </a:rPr>
              <a:t>offr</a:t>
            </a:r>
            <a:r>
              <a:rPr lang="en-US" b="1" dirty="0">
                <a:solidFill>
                  <a:srgbClr val="C00000"/>
                </a:solidFill>
              </a:rPr>
              <a:t> . He refused to be evacuated and engaged the enemy killing four of them in close combat personally. For his inspirational leadership, ferocity and </a:t>
            </a:r>
            <a:r>
              <a:rPr lang="en-US" b="1" dirty="0" err="1">
                <a:solidFill>
                  <a:srgbClr val="C00000"/>
                </a:solidFill>
              </a:rPr>
              <a:t>unparlleled</a:t>
            </a:r>
            <a:r>
              <a:rPr lang="en-US" b="1" dirty="0">
                <a:solidFill>
                  <a:srgbClr val="C00000"/>
                </a:solidFill>
              </a:rPr>
              <a:t> courage, he was awarded “MAHAVIR CHAKRA”.</a:t>
            </a:r>
          </a:p>
        </p:txBody>
      </p:sp>
      <p:sp>
        <p:nvSpPr>
          <p:cNvPr id="8" name="TextBox 7"/>
          <p:cNvSpPr txBox="1"/>
          <p:nvPr/>
        </p:nvSpPr>
        <p:spPr>
          <a:xfrm>
            <a:off x="762000" y="457200"/>
            <a:ext cx="4038600" cy="2677656"/>
          </a:xfrm>
          <a:prstGeom prst="rect">
            <a:avLst/>
          </a:prstGeom>
          <a:noFill/>
        </p:spPr>
        <p:txBody>
          <a:bodyPr wrap="square" rtlCol="0">
            <a:spAutoFit/>
          </a:bodyPr>
          <a:lstStyle/>
          <a:p>
            <a:r>
              <a:rPr lang="en-US" sz="2400" b="1" dirty="0">
                <a:solidFill>
                  <a:srgbClr val="C00000"/>
                </a:solidFill>
              </a:rPr>
              <a:t>Col </a:t>
            </a:r>
            <a:r>
              <a:rPr lang="en-US" sz="2400" b="1" dirty="0" err="1">
                <a:solidFill>
                  <a:srgbClr val="C00000"/>
                </a:solidFill>
              </a:rPr>
              <a:t>Balwan</a:t>
            </a:r>
            <a:r>
              <a:rPr lang="en-US" sz="2400" b="1" dirty="0">
                <a:solidFill>
                  <a:srgbClr val="C00000"/>
                </a:solidFill>
              </a:rPr>
              <a:t> Singh, MVC</a:t>
            </a:r>
          </a:p>
          <a:p>
            <a:r>
              <a:rPr lang="en-US" sz="2400" b="1" dirty="0">
                <a:solidFill>
                  <a:srgbClr val="C00000"/>
                </a:solidFill>
              </a:rPr>
              <a:t>18 GREN</a:t>
            </a:r>
          </a:p>
          <a:p>
            <a:endParaRPr lang="en-US" sz="2400" b="1" dirty="0">
              <a:solidFill>
                <a:srgbClr val="C00000"/>
              </a:solidFill>
            </a:endParaRPr>
          </a:p>
          <a:p>
            <a:r>
              <a:rPr lang="en-US" sz="2400" b="1" dirty="0">
                <a:solidFill>
                  <a:srgbClr val="C00000"/>
                </a:solidFill>
              </a:rPr>
              <a:t>School No. 2642</a:t>
            </a:r>
          </a:p>
          <a:p>
            <a:r>
              <a:rPr lang="en-US" sz="2400" b="1" dirty="0">
                <a:solidFill>
                  <a:srgbClr val="C00000"/>
                </a:solidFill>
              </a:rPr>
              <a:t>House:  </a:t>
            </a:r>
            <a:r>
              <a:rPr lang="en-US" sz="2400" b="1" dirty="0" err="1">
                <a:solidFill>
                  <a:srgbClr val="C00000"/>
                </a:solidFill>
              </a:rPr>
              <a:t>Thaneshwar</a:t>
            </a:r>
            <a:endParaRPr lang="en-US" sz="2400" b="1" dirty="0">
              <a:solidFill>
                <a:srgbClr val="C00000"/>
              </a:solidFill>
            </a:endParaRPr>
          </a:p>
          <a:p>
            <a:r>
              <a:rPr lang="en-US" sz="2400" b="1" dirty="0">
                <a:solidFill>
                  <a:srgbClr val="C00000"/>
                </a:solidFill>
              </a:rPr>
              <a:t>Batch: 1985-92</a:t>
            </a:r>
          </a:p>
          <a:p>
            <a:endParaRPr lang="en-US" sz="2400" b="1" dirty="0">
              <a:solidFill>
                <a:srgbClr val="C0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41" t="11163" r="7684" b="3756"/>
          <a:stretch/>
        </p:blipFill>
        <p:spPr bwMode="auto">
          <a:xfrm>
            <a:off x="7086600" y="1"/>
            <a:ext cx="2057400" cy="28955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02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fontScale="92500" lnSpcReduction="10000"/>
          </a:bodyPr>
          <a:lstStyle/>
          <a:p>
            <a:pPr algn="just"/>
            <a:r>
              <a:rPr lang="en-US" sz="2200" b="1" dirty="0">
                <a:solidFill>
                  <a:srgbClr val="C00000"/>
                </a:solidFill>
              </a:rPr>
              <a:t>1. Maj Gen AK Siwach, YSM, VSM** commanded Infantry Brigade on Line of Control in High Altitude in North Kahmir.During his command of two years from 2007 to 09 the Brigade was successful in eleminating reord number of foreign terrorists trying to infiltrate in Kashmir Valley. For his dynamic leadership and bold offensive actions, he was awarded Yudh Seva Medal in 2011</a:t>
            </a:r>
            <a:r>
              <a:rPr lang="en-US" sz="2200" b="1" dirty="0" smtClean="0">
                <a:solidFill>
                  <a:srgbClr val="C00000"/>
                </a:solidFill>
              </a:rPr>
              <a:t>.</a:t>
            </a:r>
          </a:p>
          <a:p>
            <a:pPr algn="just"/>
            <a:r>
              <a:rPr lang="en-US" sz="2200" b="1" dirty="0" smtClean="0">
                <a:solidFill>
                  <a:srgbClr val="C00000"/>
                </a:solidFill>
              </a:rPr>
              <a:t>2</a:t>
            </a:r>
            <a:r>
              <a:rPr lang="en-US" sz="2200" b="1" dirty="0">
                <a:solidFill>
                  <a:srgbClr val="C00000"/>
                </a:solidFill>
              </a:rPr>
              <a:t>. He headed Territorial Army over two years from 2012 to 14. During his tenure the TA achieved greater heights unparalleled in it's history. For his innovative and dynamic leadership he was awarded Bar to VSM in 2015.</a:t>
            </a:r>
          </a:p>
        </p:txBody>
      </p:sp>
      <p:sp>
        <p:nvSpPr>
          <p:cNvPr id="8" name="TextBox 7"/>
          <p:cNvSpPr txBox="1"/>
          <p:nvPr/>
        </p:nvSpPr>
        <p:spPr>
          <a:xfrm>
            <a:off x="762000" y="457200"/>
            <a:ext cx="4038600" cy="830997"/>
          </a:xfrm>
          <a:prstGeom prst="rect">
            <a:avLst/>
          </a:prstGeom>
          <a:noFill/>
        </p:spPr>
        <p:txBody>
          <a:bodyPr wrap="square" rtlCol="0">
            <a:spAutoFit/>
          </a:bodyPr>
          <a:lstStyle/>
          <a:p>
            <a:r>
              <a:rPr lang="en-US" sz="2400" b="1" dirty="0">
                <a:solidFill>
                  <a:srgbClr val="C00000"/>
                </a:solidFill>
              </a:rPr>
              <a:t>Maj Gen AK Siwach, YSM, VSM</a:t>
            </a:r>
            <a:r>
              <a:rPr lang="en-US" sz="2400" b="1" dirty="0" smtClean="0">
                <a:solidFill>
                  <a:srgbClr val="C00000"/>
                </a:solidFill>
              </a:rPr>
              <a:t>**</a:t>
            </a:r>
            <a:endParaRPr lang="en-US" sz="2400" b="1"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650" y="0"/>
            <a:ext cx="2419350" cy="2419350"/>
          </a:xfrm>
          <a:prstGeom prst="rect">
            <a:avLst/>
          </a:prstGeom>
        </p:spPr>
      </p:pic>
    </p:spTree>
    <p:extLst>
      <p:ext uri="{BB962C8B-B14F-4D97-AF65-F5344CB8AC3E}">
        <p14:creationId xmlns:p14="http://schemas.microsoft.com/office/powerpoint/2010/main" val="95644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a:bodyPr>
          <a:lstStyle/>
          <a:p>
            <a:pPr algn="just"/>
            <a:r>
              <a:rPr lang="en-US" sz="2200" b="1" dirty="0">
                <a:solidFill>
                  <a:srgbClr val="C00000"/>
                </a:solidFill>
              </a:rPr>
              <a:t>On 19</a:t>
            </a:r>
            <a:r>
              <a:rPr lang="en-US" sz="2200" b="1" baseline="30000" dirty="0">
                <a:solidFill>
                  <a:srgbClr val="C00000"/>
                </a:solidFill>
              </a:rPr>
              <a:t>th</a:t>
            </a:r>
            <a:r>
              <a:rPr lang="en-US" sz="2200" b="1" dirty="0">
                <a:solidFill>
                  <a:srgbClr val="C00000"/>
                </a:solidFill>
              </a:rPr>
              <a:t> Jul 2000 at 1000 hrs Lt (now Col) </a:t>
            </a:r>
            <a:r>
              <a:rPr lang="en-US" sz="2200" b="1" dirty="0" err="1">
                <a:solidFill>
                  <a:srgbClr val="C00000"/>
                </a:solidFill>
              </a:rPr>
              <a:t>Dharamveer</a:t>
            </a:r>
            <a:r>
              <a:rPr lang="en-US" sz="2200" b="1" dirty="0">
                <a:solidFill>
                  <a:srgbClr val="C00000"/>
                </a:solidFill>
              </a:rPr>
              <a:t> Singh as </a:t>
            </a:r>
            <a:r>
              <a:rPr lang="en-US" sz="2200" b="1" dirty="0" err="1">
                <a:solidFill>
                  <a:srgbClr val="C00000"/>
                </a:solidFill>
              </a:rPr>
              <a:t>Ghatak</a:t>
            </a:r>
            <a:r>
              <a:rPr lang="en-US" sz="2200" b="1" dirty="0">
                <a:solidFill>
                  <a:srgbClr val="C00000"/>
                </a:solidFill>
              </a:rPr>
              <a:t> Platoon Cdr, on receiving the specific info launched an operation. In fierce gun battle he along with his team neutralized two terrorists who were hiding in a house at village of </a:t>
            </a:r>
            <a:r>
              <a:rPr lang="en-US" sz="2200" b="1" dirty="0" err="1">
                <a:solidFill>
                  <a:srgbClr val="C00000"/>
                </a:solidFill>
              </a:rPr>
              <a:t>Distt</a:t>
            </a:r>
            <a:r>
              <a:rPr lang="en-US" sz="2200" b="1" dirty="0">
                <a:solidFill>
                  <a:srgbClr val="C00000"/>
                </a:solidFill>
              </a:rPr>
              <a:t> </a:t>
            </a:r>
            <a:r>
              <a:rPr lang="en-US" sz="2200" b="1" dirty="0" err="1">
                <a:solidFill>
                  <a:srgbClr val="C00000"/>
                </a:solidFill>
              </a:rPr>
              <a:t>Rajouri</a:t>
            </a:r>
            <a:r>
              <a:rPr lang="en-US" sz="2200" b="1" dirty="0">
                <a:solidFill>
                  <a:srgbClr val="C00000"/>
                </a:solidFill>
              </a:rPr>
              <a:t> (J&amp;K). For displaying conspicuous bravery, courage in face of frenzied terrorist he was awarded “SENA MEDAL” (</a:t>
            </a:r>
            <a:r>
              <a:rPr lang="en-US" sz="2200" b="1" dirty="0" err="1">
                <a:solidFill>
                  <a:srgbClr val="C00000"/>
                </a:solidFill>
              </a:rPr>
              <a:t>Gallantary</a:t>
            </a:r>
            <a:r>
              <a:rPr lang="en-US" sz="2200" b="1" dirty="0">
                <a:solidFill>
                  <a:srgbClr val="C00000"/>
                </a:solidFill>
              </a:rPr>
              <a:t>).</a:t>
            </a:r>
          </a:p>
        </p:txBody>
      </p:sp>
      <p:pic>
        <p:nvPicPr>
          <p:cNvPr id="5" name="Picture 2" descr="C:\Users\user\Desktop\New folder (3)\IMG-20170405-WA0009.jpg"/>
          <p:cNvPicPr>
            <a:picLocks noChangeAspect="1" noChangeArrowheads="1"/>
          </p:cNvPicPr>
          <p:nvPr/>
        </p:nvPicPr>
        <p:blipFill rotWithShape="1">
          <a:blip r:embed="rId2" cstate="print"/>
          <a:srcRect l="17076" t="26848" r="23062" b="31021"/>
          <a:stretch/>
        </p:blipFill>
        <p:spPr bwMode="auto">
          <a:xfrm>
            <a:off x="7162800" y="0"/>
            <a:ext cx="1981200" cy="2479435"/>
          </a:xfrm>
          <a:prstGeom prst="rect">
            <a:avLst/>
          </a:prstGeom>
          <a:ln>
            <a:noFill/>
          </a:ln>
          <a:effectLst>
            <a:softEdge rad="112500"/>
          </a:effectLst>
        </p:spPr>
      </p:pic>
      <p:sp>
        <p:nvSpPr>
          <p:cNvPr id="8" name="TextBox 7"/>
          <p:cNvSpPr txBox="1"/>
          <p:nvPr/>
        </p:nvSpPr>
        <p:spPr>
          <a:xfrm>
            <a:off x="762000" y="457200"/>
            <a:ext cx="4038600" cy="2308324"/>
          </a:xfrm>
          <a:prstGeom prst="rect">
            <a:avLst/>
          </a:prstGeom>
          <a:noFill/>
        </p:spPr>
        <p:txBody>
          <a:bodyPr wrap="square" rtlCol="0">
            <a:spAutoFit/>
          </a:bodyPr>
          <a:lstStyle/>
          <a:p>
            <a:r>
              <a:rPr lang="en-US" sz="2400" b="1" dirty="0">
                <a:solidFill>
                  <a:srgbClr val="C00000"/>
                </a:solidFill>
              </a:rPr>
              <a:t>Col </a:t>
            </a:r>
            <a:r>
              <a:rPr lang="en-US" sz="2400" b="1" dirty="0" err="1">
                <a:solidFill>
                  <a:srgbClr val="C00000"/>
                </a:solidFill>
              </a:rPr>
              <a:t>Dharamveer</a:t>
            </a:r>
            <a:r>
              <a:rPr lang="en-US" sz="2400" b="1" dirty="0">
                <a:solidFill>
                  <a:srgbClr val="C00000"/>
                </a:solidFill>
              </a:rPr>
              <a:t> Singh, SM</a:t>
            </a:r>
          </a:p>
          <a:p>
            <a:r>
              <a:rPr lang="en-US" sz="2400" b="1" dirty="0">
                <a:solidFill>
                  <a:srgbClr val="C00000"/>
                </a:solidFill>
              </a:rPr>
              <a:t>16 SIKH</a:t>
            </a:r>
          </a:p>
          <a:p>
            <a:endParaRPr lang="en-US" sz="2400" b="1" dirty="0">
              <a:solidFill>
                <a:srgbClr val="C00000"/>
              </a:solidFill>
            </a:endParaRPr>
          </a:p>
          <a:p>
            <a:r>
              <a:rPr lang="en-US" sz="2400" b="1" dirty="0">
                <a:solidFill>
                  <a:srgbClr val="C00000"/>
                </a:solidFill>
              </a:rPr>
              <a:t>School No. 2691</a:t>
            </a:r>
          </a:p>
          <a:p>
            <a:r>
              <a:rPr lang="en-US" sz="2400" b="1" dirty="0">
                <a:solidFill>
                  <a:srgbClr val="C00000"/>
                </a:solidFill>
              </a:rPr>
              <a:t>House: </a:t>
            </a:r>
            <a:r>
              <a:rPr lang="en-US" sz="2400" b="1" dirty="0" err="1">
                <a:solidFill>
                  <a:srgbClr val="C00000"/>
                </a:solidFill>
              </a:rPr>
              <a:t>Chillianwala</a:t>
            </a:r>
            <a:endParaRPr lang="en-US" sz="2400" b="1" dirty="0">
              <a:solidFill>
                <a:srgbClr val="C00000"/>
              </a:solidFill>
            </a:endParaRPr>
          </a:p>
          <a:p>
            <a:r>
              <a:rPr lang="en-US" sz="2400" b="1" dirty="0">
                <a:solidFill>
                  <a:srgbClr val="C00000"/>
                </a:solidFill>
              </a:rPr>
              <a:t>Batch: 1985-92</a:t>
            </a:r>
          </a:p>
        </p:txBody>
      </p:sp>
    </p:spTree>
    <p:extLst>
      <p:ext uri="{BB962C8B-B14F-4D97-AF65-F5344CB8AC3E}">
        <p14:creationId xmlns:p14="http://schemas.microsoft.com/office/powerpoint/2010/main" val="253941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457200"/>
            <a:ext cx="5562600" cy="1938992"/>
          </a:xfrm>
          <a:prstGeom prst="rect">
            <a:avLst/>
          </a:prstGeom>
          <a:noFill/>
        </p:spPr>
        <p:txBody>
          <a:bodyPr wrap="square" rtlCol="0">
            <a:spAutoFit/>
          </a:bodyPr>
          <a:lstStyle/>
          <a:p>
            <a:r>
              <a:rPr lang="en-US" sz="2400" b="1" dirty="0">
                <a:solidFill>
                  <a:srgbClr val="C00000"/>
                </a:solidFill>
              </a:rPr>
              <a:t>Lt Gen S K </a:t>
            </a:r>
            <a:r>
              <a:rPr lang="en-US" sz="2400" b="1" dirty="0" err="1">
                <a:solidFill>
                  <a:srgbClr val="C00000"/>
                </a:solidFill>
              </a:rPr>
              <a:t>Patyal</a:t>
            </a:r>
            <a:r>
              <a:rPr lang="en-US" sz="2400" b="1" dirty="0">
                <a:solidFill>
                  <a:srgbClr val="C00000"/>
                </a:solidFill>
              </a:rPr>
              <a:t>, UYSM, SM, PhD</a:t>
            </a:r>
          </a:p>
          <a:p>
            <a:endParaRPr lang="en-US" sz="2400" b="1" dirty="0">
              <a:solidFill>
                <a:srgbClr val="C00000"/>
              </a:solidFill>
            </a:endParaRPr>
          </a:p>
          <a:p>
            <a:r>
              <a:rPr lang="en-US" sz="2400" b="1" dirty="0">
                <a:solidFill>
                  <a:srgbClr val="C00000"/>
                </a:solidFill>
              </a:rPr>
              <a:t>School No. 850	</a:t>
            </a:r>
          </a:p>
          <a:p>
            <a:r>
              <a:rPr lang="en-US" sz="2400" b="1" dirty="0">
                <a:solidFill>
                  <a:srgbClr val="C00000"/>
                </a:solidFill>
              </a:rPr>
              <a:t>House: </a:t>
            </a:r>
          </a:p>
          <a:p>
            <a:r>
              <a:rPr lang="en-US" sz="2400" b="1" dirty="0">
                <a:solidFill>
                  <a:srgbClr val="C00000"/>
                </a:solidFill>
              </a:rPr>
              <a:t>Batch: </a:t>
            </a:r>
          </a:p>
        </p:txBody>
      </p:sp>
      <p:pic>
        <p:nvPicPr>
          <p:cNvPr id="5126" name="Picture 6" descr="C:\Users\narender18jat\Desktop\PHOTO KUNJ\Gen SK Patyal, UYSM, SM, Ph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914" y="0"/>
            <a:ext cx="1987086" cy="2396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3276600"/>
            <a:ext cx="84582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b="1" dirty="0">
                <a:solidFill>
                  <a:srgbClr val="C00000"/>
                </a:solidFill>
              </a:rPr>
              <a:t>The General was commissioned into Army on</a:t>
            </a:r>
            <a:r>
              <a:rPr lang="en-US" sz="2200" b="1" u="sng" dirty="0">
                <a:solidFill>
                  <a:srgbClr val="C00000"/>
                </a:solidFill>
              </a:rPr>
              <a:t>            </a:t>
            </a:r>
            <a:r>
              <a:rPr lang="en-US" sz="2200" b="1" dirty="0">
                <a:solidFill>
                  <a:srgbClr val="C00000"/>
                </a:solidFill>
              </a:rPr>
              <a:t>. In his long illustrious service, he has held various important instructional, staff and command appointments. Presently, he is serving as DCOAS (P&amp;S) in IHQ MOD (Army). For his distinguished service of most exceptional order he was awarded with “UTTAM YUDH SEVA MEDAL” in Jan 2017 by </a:t>
            </a:r>
            <a:r>
              <a:rPr lang="en-US" sz="2200" b="1" dirty="0" err="1">
                <a:solidFill>
                  <a:srgbClr val="C00000"/>
                </a:solidFill>
              </a:rPr>
              <a:t>Hon’ble</a:t>
            </a:r>
            <a:r>
              <a:rPr lang="en-US" sz="2200" b="1" dirty="0">
                <a:solidFill>
                  <a:srgbClr val="C00000"/>
                </a:solidFill>
              </a:rPr>
              <a:t> President.</a:t>
            </a:r>
          </a:p>
        </p:txBody>
      </p:sp>
    </p:spTree>
    <p:extLst>
      <p:ext uri="{BB962C8B-B14F-4D97-AF65-F5344CB8AC3E}">
        <p14:creationId xmlns:p14="http://schemas.microsoft.com/office/powerpoint/2010/main" val="12270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457200"/>
            <a:ext cx="5562600" cy="1938992"/>
          </a:xfrm>
          <a:prstGeom prst="rect">
            <a:avLst/>
          </a:prstGeom>
          <a:noFill/>
        </p:spPr>
        <p:txBody>
          <a:bodyPr wrap="square" rtlCol="0">
            <a:spAutoFit/>
          </a:bodyPr>
          <a:lstStyle/>
          <a:p>
            <a:r>
              <a:rPr lang="en-US" sz="2400" b="1" dirty="0" err="1">
                <a:solidFill>
                  <a:srgbClr val="C00000"/>
                </a:solidFill>
              </a:rPr>
              <a:t>Maj</a:t>
            </a:r>
            <a:r>
              <a:rPr lang="en-US" sz="2400" b="1" dirty="0">
                <a:solidFill>
                  <a:srgbClr val="C00000"/>
                </a:solidFill>
              </a:rPr>
              <a:t> Gen JS Nain, AVSM, SM</a:t>
            </a:r>
          </a:p>
          <a:p>
            <a:endParaRPr lang="en-US" sz="2400" b="1" dirty="0">
              <a:solidFill>
                <a:srgbClr val="C00000"/>
              </a:solidFill>
            </a:endParaRPr>
          </a:p>
          <a:p>
            <a:r>
              <a:rPr lang="en-US" sz="2400" b="1" dirty="0">
                <a:solidFill>
                  <a:srgbClr val="C00000"/>
                </a:solidFill>
              </a:rPr>
              <a:t>School No. 1258</a:t>
            </a:r>
          </a:p>
          <a:p>
            <a:r>
              <a:rPr lang="en-US" sz="2400" b="1" dirty="0">
                <a:solidFill>
                  <a:srgbClr val="C00000"/>
                </a:solidFill>
              </a:rPr>
              <a:t>House: </a:t>
            </a:r>
            <a:r>
              <a:rPr lang="en-US" sz="2400" b="1" dirty="0" err="1">
                <a:solidFill>
                  <a:srgbClr val="C00000"/>
                </a:solidFill>
              </a:rPr>
              <a:t>Panipat</a:t>
            </a:r>
            <a:endParaRPr lang="en-US" sz="2400" b="1" dirty="0">
              <a:solidFill>
                <a:srgbClr val="C00000"/>
              </a:solidFill>
            </a:endParaRPr>
          </a:p>
          <a:p>
            <a:r>
              <a:rPr lang="en-US" sz="2400" b="1" dirty="0">
                <a:solidFill>
                  <a:srgbClr val="C00000"/>
                </a:solidFill>
              </a:rPr>
              <a:t>Batch: 1972-79</a:t>
            </a:r>
          </a:p>
        </p:txBody>
      </p:sp>
      <p:sp>
        <p:nvSpPr>
          <p:cNvPr id="5" name="Content Placeholder 2"/>
          <p:cNvSpPr txBox="1">
            <a:spLocks/>
          </p:cNvSpPr>
          <p:nvPr/>
        </p:nvSpPr>
        <p:spPr>
          <a:xfrm>
            <a:off x="457200" y="3276600"/>
            <a:ext cx="8458200" cy="3124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b="1" dirty="0">
                <a:solidFill>
                  <a:srgbClr val="C00000"/>
                </a:solidFill>
              </a:rPr>
              <a:t>A former School Captain and Best All Rounder, The General was </a:t>
            </a:r>
            <a:r>
              <a:rPr lang="en-US" sz="2200" b="1" dirty="0" err="1">
                <a:solidFill>
                  <a:srgbClr val="C00000"/>
                </a:solidFill>
              </a:rPr>
              <a:t>commisioned</a:t>
            </a:r>
            <a:r>
              <a:rPr lang="en-US" sz="2200" b="1" dirty="0">
                <a:solidFill>
                  <a:srgbClr val="C00000"/>
                </a:solidFill>
              </a:rPr>
              <a:t> into Army in 2 DOGRA in 1983. He was first in order of merit in his course. In his long illustrious service, he has held various important instructional, staff and command appointments. Presently, he is serving as Additional MS (B) in MS branch of IHQ MOD (Army). He has been awarded with COAS commendation Card </a:t>
            </a:r>
            <a:r>
              <a:rPr lang="en-US" sz="2200" b="1" dirty="0" err="1">
                <a:solidFill>
                  <a:srgbClr val="C00000"/>
                </a:solidFill>
              </a:rPr>
              <a:t>thirce</a:t>
            </a:r>
            <a:r>
              <a:rPr lang="en-US" sz="2200" b="1" dirty="0">
                <a:solidFill>
                  <a:srgbClr val="C00000"/>
                </a:solidFill>
              </a:rPr>
              <a:t> and Army </a:t>
            </a:r>
            <a:r>
              <a:rPr lang="en-US" sz="2200" b="1" dirty="0" err="1">
                <a:solidFill>
                  <a:srgbClr val="C00000"/>
                </a:solidFill>
              </a:rPr>
              <a:t>Cdr</a:t>
            </a:r>
            <a:r>
              <a:rPr lang="en-US" sz="2200" b="1" dirty="0">
                <a:solidFill>
                  <a:srgbClr val="C00000"/>
                </a:solidFill>
              </a:rPr>
              <a:t> Commendation Card once. </a:t>
            </a:r>
          </a:p>
          <a:p>
            <a:pPr algn="just"/>
            <a:r>
              <a:rPr lang="en-US" sz="2200" b="1" dirty="0">
                <a:solidFill>
                  <a:srgbClr val="C00000"/>
                </a:solidFill>
              </a:rPr>
              <a:t>For his distinguished service of most exceptional order he was awarded with “SENA MEDAL” in 2016 and “ATI VISHISTH SEVA MEDAL” on 06 Apr 2017 by Hon’ble President .</a:t>
            </a:r>
          </a:p>
        </p:txBody>
      </p:sp>
      <p:pic>
        <p:nvPicPr>
          <p:cNvPr id="2050" name="Picture 2" descr="C:\Users\narender18jat\Desktop\PHOTO KUNJ\IMG-20170407-WA0006.jpg"/>
          <p:cNvPicPr>
            <a:picLocks noChangeAspect="1" noChangeArrowheads="1"/>
          </p:cNvPicPr>
          <p:nvPr/>
        </p:nvPicPr>
        <p:blipFill rotWithShape="1">
          <a:blip r:embed="rId2">
            <a:extLst>
              <a:ext uri="{28A0092B-C50C-407E-A947-70E740481C1C}">
                <a14:useLocalDpi xmlns:a14="http://schemas.microsoft.com/office/drawing/2010/main" val="0"/>
              </a:ext>
            </a:extLst>
          </a:blip>
          <a:srcRect l="8155" t="7331" r="60248" b="60078"/>
          <a:stretch/>
        </p:blipFill>
        <p:spPr bwMode="auto">
          <a:xfrm flipH="1">
            <a:off x="7239000" y="25278"/>
            <a:ext cx="1939159" cy="2764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5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fontScale="70000" lnSpcReduction="20000"/>
          </a:bodyPr>
          <a:lstStyle/>
          <a:p>
            <a:pPr algn="just"/>
            <a:r>
              <a:rPr lang="en-US" b="1" dirty="0" err="1">
                <a:solidFill>
                  <a:srgbClr val="C00000"/>
                </a:solidFill>
              </a:rPr>
              <a:t>Mr</a:t>
            </a:r>
            <a:r>
              <a:rPr lang="en-US" b="1" dirty="0">
                <a:solidFill>
                  <a:srgbClr val="C00000"/>
                </a:solidFill>
              </a:rPr>
              <a:t> </a:t>
            </a:r>
            <a:r>
              <a:rPr lang="en-US" b="1" dirty="0" err="1">
                <a:solidFill>
                  <a:srgbClr val="C00000"/>
                </a:solidFill>
              </a:rPr>
              <a:t>Rajender</a:t>
            </a:r>
            <a:r>
              <a:rPr lang="en-US" b="1" dirty="0">
                <a:solidFill>
                  <a:srgbClr val="C00000"/>
                </a:solidFill>
              </a:rPr>
              <a:t> </a:t>
            </a:r>
            <a:r>
              <a:rPr lang="en-US" b="1" dirty="0" err="1">
                <a:solidFill>
                  <a:srgbClr val="C00000"/>
                </a:solidFill>
              </a:rPr>
              <a:t>kumar</a:t>
            </a:r>
            <a:r>
              <a:rPr lang="en-US" b="1" dirty="0">
                <a:solidFill>
                  <a:srgbClr val="C00000"/>
                </a:solidFill>
              </a:rPr>
              <a:t> cleared the prestigious HPSC exam in 1990 and got selected in HPS  as </a:t>
            </a:r>
            <a:r>
              <a:rPr lang="en-US" b="1" dirty="0" err="1">
                <a:solidFill>
                  <a:srgbClr val="C00000"/>
                </a:solidFill>
              </a:rPr>
              <a:t>Dy</a:t>
            </a:r>
            <a:r>
              <a:rPr lang="en-US" b="1" dirty="0">
                <a:solidFill>
                  <a:srgbClr val="C00000"/>
                </a:solidFill>
              </a:rPr>
              <a:t> SP of </a:t>
            </a:r>
            <a:r>
              <a:rPr lang="en-US" b="1" dirty="0" err="1">
                <a:solidFill>
                  <a:srgbClr val="C00000"/>
                </a:solidFill>
              </a:rPr>
              <a:t>Gurugram</a:t>
            </a:r>
            <a:r>
              <a:rPr lang="en-US" b="1" dirty="0">
                <a:solidFill>
                  <a:srgbClr val="C00000"/>
                </a:solidFill>
              </a:rPr>
              <a:t> city. He was promoted to IPS cadre by UPSC in 2002 and was promoted as Supt of Police of Faridabad. In year 2014, he was promoted to the rank of </a:t>
            </a:r>
            <a:r>
              <a:rPr lang="en-US" b="1" dirty="0" err="1">
                <a:solidFill>
                  <a:srgbClr val="C00000"/>
                </a:solidFill>
              </a:rPr>
              <a:t>Dy</a:t>
            </a:r>
            <a:r>
              <a:rPr lang="en-US" b="1" dirty="0">
                <a:solidFill>
                  <a:srgbClr val="C00000"/>
                </a:solidFill>
              </a:rPr>
              <a:t> </a:t>
            </a:r>
            <a:r>
              <a:rPr lang="en-US" b="1" dirty="0" err="1">
                <a:solidFill>
                  <a:srgbClr val="C00000"/>
                </a:solidFill>
              </a:rPr>
              <a:t>Insp</a:t>
            </a:r>
            <a:r>
              <a:rPr lang="en-US" b="1" dirty="0">
                <a:solidFill>
                  <a:srgbClr val="C00000"/>
                </a:solidFill>
              </a:rPr>
              <a:t> General of State Vigilance </a:t>
            </a:r>
            <a:r>
              <a:rPr lang="en-US" b="1" dirty="0" err="1">
                <a:solidFill>
                  <a:srgbClr val="C00000"/>
                </a:solidFill>
              </a:rPr>
              <a:t>Dept</a:t>
            </a:r>
            <a:r>
              <a:rPr lang="en-US" b="1" dirty="0">
                <a:solidFill>
                  <a:srgbClr val="C00000"/>
                </a:solidFill>
              </a:rPr>
              <a:t> and subsequently as </a:t>
            </a:r>
            <a:r>
              <a:rPr lang="en-US" b="1" dirty="0" err="1">
                <a:solidFill>
                  <a:srgbClr val="C00000"/>
                </a:solidFill>
              </a:rPr>
              <a:t>Insp</a:t>
            </a:r>
            <a:r>
              <a:rPr lang="en-US" b="1" dirty="0">
                <a:solidFill>
                  <a:srgbClr val="C00000"/>
                </a:solidFill>
              </a:rPr>
              <a:t> General of Police 2016. Presently he is serving as IGP CM Flying squad in Haryana Police HQ at Panchkula. </a:t>
            </a:r>
          </a:p>
          <a:p>
            <a:pPr algn="just"/>
            <a:r>
              <a:rPr lang="en-US" b="1" dirty="0">
                <a:solidFill>
                  <a:srgbClr val="C00000"/>
                </a:solidFill>
              </a:rPr>
              <a:t>For his </a:t>
            </a:r>
            <a:r>
              <a:rPr lang="en-US" b="1" dirty="0" err="1">
                <a:solidFill>
                  <a:srgbClr val="C00000"/>
                </a:solidFill>
              </a:rPr>
              <a:t>distinguised</a:t>
            </a:r>
            <a:r>
              <a:rPr lang="en-US" b="1" dirty="0">
                <a:solidFill>
                  <a:srgbClr val="C00000"/>
                </a:solidFill>
              </a:rPr>
              <a:t> service of most exceptional order, Mr. </a:t>
            </a:r>
            <a:r>
              <a:rPr lang="en-US" b="1" dirty="0" err="1">
                <a:solidFill>
                  <a:srgbClr val="C00000"/>
                </a:solidFill>
              </a:rPr>
              <a:t>Rajender</a:t>
            </a:r>
            <a:r>
              <a:rPr lang="en-US" b="1" dirty="0">
                <a:solidFill>
                  <a:srgbClr val="C00000"/>
                </a:solidFill>
              </a:rPr>
              <a:t> Kumar was awarded with coveted Police Medal for Meritorious Service on Republic Day 2017.</a:t>
            </a:r>
          </a:p>
        </p:txBody>
      </p:sp>
      <p:sp>
        <p:nvSpPr>
          <p:cNvPr id="8" name="TextBox 7"/>
          <p:cNvSpPr txBox="1"/>
          <p:nvPr/>
        </p:nvSpPr>
        <p:spPr>
          <a:xfrm>
            <a:off x="762000" y="457200"/>
            <a:ext cx="4038600" cy="1938992"/>
          </a:xfrm>
          <a:prstGeom prst="rect">
            <a:avLst/>
          </a:prstGeom>
          <a:noFill/>
        </p:spPr>
        <p:txBody>
          <a:bodyPr wrap="square" rtlCol="0">
            <a:spAutoFit/>
          </a:bodyPr>
          <a:lstStyle/>
          <a:p>
            <a:r>
              <a:rPr lang="en-US" sz="2400" b="1" dirty="0" err="1">
                <a:solidFill>
                  <a:srgbClr val="C00000"/>
                </a:solidFill>
              </a:rPr>
              <a:t>Mr</a:t>
            </a:r>
            <a:r>
              <a:rPr lang="en-US" sz="2400" b="1" dirty="0">
                <a:solidFill>
                  <a:srgbClr val="C00000"/>
                </a:solidFill>
              </a:rPr>
              <a:t> </a:t>
            </a:r>
            <a:r>
              <a:rPr lang="en-US" sz="2400" b="1" dirty="0" err="1">
                <a:solidFill>
                  <a:srgbClr val="C00000"/>
                </a:solidFill>
              </a:rPr>
              <a:t>Rajender</a:t>
            </a:r>
            <a:r>
              <a:rPr lang="en-US" sz="2400" b="1" dirty="0">
                <a:solidFill>
                  <a:srgbClr val="C00000"/>
                </a:solidFill>
              </a:rPr>
              <a:t> </a:t>
            </a:r>
            <a:r>
              <a:rPr lang="en-US" sz="2400" b="1" dirty="0" err="1">
                <a:solidFill>
                  <a:srgbClr val="C00000"/>
                </a:solidFill>
              </a:rPr>
              <a:t>kumar</a:t>
            </a:r>
            <a:endParaRPr lang="en-US" sz="2400" b="1" dirty="0">
              <a:solidFill>
                <a:srgbClr val="C00000"/>
              </a:solidFill>
            </a:endParaRPr>
          </a:p>
          <a:p>
            <a:endParaRPr lang="en-US" sz="2400" b="1" dirty="0">
              <a:solidFill>
                <a:srgbClr val="C00000"/>
              </a:solidFill>
            </a:endParaRPr>
          </a:p>
          <a:p>
            <a:r>
              <a:rPr lang="en-US" sz="2400" b="1" dirty="0">
                <a:solidFill>
                  <a:srgbClr val="C00000"/>
                </a:solidFill>
              </a:rPr>
              <a:t>School No. 1506</a:t>
            </a:r>
          </a:p>
          <a:p>
            <a:r>
              <a:rPr lang="en-US" sz="2400" b="1" dirty="0">
                <a:solidFill>
                  <a:srgbClr val="C00000"/>
                </a:solidFill>
              </a:rPr>
              <a:t>House: </a:t>
            </a:r>
            <a:r>
              <a:rPr lang="en-US" sz="2400" b="1" dirty="0" err="1">
                <a:solidFill>
                  <a:srgbClr val="C00000"/>
                </a:solidFill>
              </a:rPr>
              <a:t>Kurukshetra</a:t>
            </a:r>
            <a:endParaRPr lang="en-US" sz="2400" b="1" dirty="0">
              <a:solidFill>
                <a:srgbClr val="C00000"/>
              </a:solidFill>
            </a:endParaRPr>
          </a:p>
          <a:p>
            <a:r>
              <a:rPr lang="en-US" sz="2400" b="1" dirty="0">
                <a:solidFill>
                  <a:srgbClr val="C00000"/>
                </a:solidFill>
              </a:rPr>
              <a:t>Batch: 1974-82</a:t>
            </a:r>
          </a:p>
        </p:txBody>
      </p:sp>
      <p:pic>
        <p:nvPicPr>
          <p:cNvPr id="2050" name="Picture 2" descr="C:\Users\narender18jat\Desktop\PHOTO KUNJ\IMG-20170404-WA0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274" y="1"/>
            <a:ext cx="1990725"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3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8458200" cy="3124200"/>
          </a:xfrm>
        </p:spPr>
        <p:txBody>
          <a:bodyPr>
            <a:normAutofit/>
          </a:bodyPr>
          <a:lstStyle/>
          <a:p>
            <a:pPr algn="just"/>
            <a:r>
              <a:rPr lang="en-US" sz="2200" b="1" dirty="0" err="1">
                <a:solidFill>
                  <a:srgbClr val="C00000"/>
                </a:solidFill>
              </a:rPr>
              <a:t>Dr</a:t>
            </a:r>
            <a:r>
              <a:rPr lang="en-US" sz="2200" b="1" dirty="0">
                <a:solidFill>
                  <a:srgbClr val="C00000"/>
                </a:solidFill>
              </a:rPr>
              <a:t> </a:t>
            </a:r>
            <a:r>
              <a:rPr lang="en-US" sz="2200" b="1" dirty="0" err="1">
                <a:solidFill>
                  <a:srgbClr val="C00000"/>
                </a:solidFill>
              </a:rPr>
              <a:t>Surender</a:t>
            </a:r>
            <a:r>
              <a:rPr lang="en-US" sz="2200" b="1" dirty="0">
                <a:solidFill>
                  <a:srgbClr val="C00000"/>
                </a:solidFill>
              </a:rPr>
              <a:t> </a:t>
            </a:r>
            <a:r>
              <a:rPr lang="en-US" sz="2200" b="1" dirty="0" err="1">
                <a:solidFill>
                  <a:srgbClr val="C00000"/>
                </a:solidFill>
              </a:rPr>
              <a:t>Bishnoi</a:t>
            </a:r>
            <a:r>
              <a:rPr lang="en-US" sz="2200" b="1" dirty="0">
                <a:solidFill>
                  <a:srgbClr val="C00000"/>
                </a:solidFill>
              </a:rPr>
              <a:t> who is an ENT Surgeon, is posted at Civil Hospital, </a:t>
            </a:r>
            <a:r>
              <a:rPr lang="en-US" sz="2200" b="1" dirty="0" err="1">
                <a:solidFill>
                  <a:srgbClr val="C00000"/>
                </a:solidFill>
              </a:rPr>
              <a:t>Rohtak</a:t>
            </a:r>
            <a:r>
              <a:rPr lang="en-US" sz="2200" b="1" dirty="0">
                <a:solidFill>
                  <a:srgbClr val="C00000"/>
                </a:solidFill>
              </a:rPr>
              <a:t>. He </a:t>
            </a:r>
            <a:r>
              <a:rPr lang="en-US" sz="2200" b="1" dirty="0" err="1">
                <a:solidFill>
                  <a:srgbClr val="C00000"/>
                </a:solidFill>
              </a:rPr>
              <a:t>alongwith</a:t>
            </a:r>
            <a:r>
              <a:rPr lang="en-US" sz="2200" b="1" dirty="0">
                <a:solidFill>
                  <a:srgbClr val="C00000"/>
                </a:solidFill>
              </a:rPr>
              <a:t> </a:t>
            </a:r>
            <a:r>
              <a:rPr lang="en-US" sz="2200" b="1" dirty="0" err="1">
                <a:solidFill>
                  <a:srgbClr val="C00000"/>
                </a:solidFill>
              </a:rPr>
              <a:t>Mrs</a:t>
            </a:r>
            <a:r>
              <a:rPr lang="en-US" sz="2200" b="1" dirty="0">
                <a:solidFill>
                  <a:srgbClr val="C00000"/>
                </a:solidFill>
              </a:rPr>
              <a:t> </a:t>
            </a:r>
            <a:r>
              <a:rPr lang="en-US" sz="2200" b="1" dirty="0" err="1">
                <a:solidFill>
                  <a:srgbClr val="C00000"/>
                </a:solidFill>
              </a:rPr>
              <a:t>Surender</a:t>
            </a:r>
            <a:r>
              <a:rPr lang="en-US" sz="2200" b="1" dirty="0">
                <a:solidFill>
                  <a:srgbClr val="C00000"/>
                </a:solidFill>
              </a:rPr>
              <a:t> </a:t>
            </a:r>
            <a:r>
              <a:rPr lang="en-US" sz="2200" b="1" dirty="0" err="1">
                <a:solidFill>
                  <a:srgbClr val="C00000"/>
                </a:solidFill>
              </a:rPr>
              <a:t>Bishnoi</a:t>
            </a:r>
            <a:r>
              <a:rPr lang="en-US" sz="2200" b="1" dirty="0">
                <a:solidFill>
                  <a:srgbClr val="C00000"/>
                </a:solidFill>
              </a:rPr>
              <a:t> was awarded by State Home Minister with the “Distinguished Service Award” for their selfless and dedicated service to the humanity. </a:t>
            </a:r>
          </a:p>
          <a:p>
            <a:pPr algn="just"/>
            <a:r>
              <a:rPr lang="en-US" sz="2200" b="1" dirty="0">
                <a:solidFill>
                  <a:srgbClr val="C00000"/>
                </a:solidFill>
              </a:rPr>
              <a:t>He is a keen veteran sportsman and he stood first in national veteran </a:t>
            </a:r>
            <a:r>
              <a:rPr lang="en-US" sz="2200" b="1" dirty="0" err="1">
                <a:solidFill>
                  <a:srgbClr val="C00000"/>
                </a:solidFill>
              </a:rPr>
              <a:t>atheletics</a:t>
            </a:r>
            <a:r>
              <a:rPr lang="en-US" sz="2200" b="1" dirty="0">
                <a:solidFill>
                  <a:srgbClr val="C00000"/>
                </a:solidFill>
              </a:rPr>
              <a:t> championship held in </a:t>
            </a:r>
            <a:r>
              <a:rPr lang="en-US" sz="2200" b="1" dirty="0" err="1">
                <a:solidFill>
                  <a:srgbClr val="C00000"/>
                </a:solidFill>
              </a:rPr>
              <a:t>Chattisgarh</a:t>
            </a:r>
            <a:r>
              <a:rPr lang="en-US" sz="2200" b="1" dirty="0">
                <a:solidFill>
                  <a:srgbClr val="C00000"/>
                </a:solidFill>
              </a:rPr>
              <a:t> in    Nov 2016.</a:t>
            </a:r>
          </a:p>
        </p:txBody>
      </p:sp>
      <p:sp>
        <p:nvSpPr>
          <p:cNvPr id="8" name="TextBox 7"/>
          <p:cNvSpPr txBox="1"/>
          <p:nvPr/>
        </p:nvSpPr>
        <p:spPr>
          <a:xfrm>
            <a:off x="762000" y="457200"/>
            <a:ext cx="4038600" cy="1938992"/>
          </a:xfrm>
          <a:prstGeom prst="rect">
            <a:avLst/>
          </a:prstGeom>
          <a:noFill/>
        </p:spPr>
        <p:txBody>
          <a:bodyPr wrap="square" rtlCol="0">
            <a:spAutoFit/>
          </a:bodyPr>
          <a:lstStyle/>
          <a:p>
            <a:r>
              <a:rPr lang="en-US" sz="2400" b="1" dirty="0" err="1">
                <a:solidFill>
                  <a:srgbClr val="C00000"/>
                </a:solidFill>
              </a:rPr>
              <a:t>Dr</a:t>
            </a:r>
            <a:r>
              <a:rPr lang="en-US" sz="2400" b="1" dirty="0">
                <a:solidFill>
                  <a:srgbClr val="C00000"/>
                </a:solidFill>
              </a:rPr>
              <a:t> </a:t>
            </a:r>
            <a:r>
              <a:rPr lang="en-US" sz="2400" b="1" dirty="0" err="1">
                <a:solidFill>
                  <a:srgbClr val="C00000"/>
                </a:solidFill>
              </a:rPr>
              <a:t>Surender</a:t>
            </a:r>
            <a:r>
              <a:rPr lang="en-US" sz="2400" b="1" dirty="0">
                <a:solidFill>
                  <a:srgbClr val="C00000"/>
                </a:solidFill>
              </a:rPr>
              <a:t> </a:t>
            </a:r>
            <a:r>
              <a:rPr lang="en-US" sz="2400" b="1" dirty="0" err="1">
                <a:solidFill>
                  <a:srgbClr val="C00000"/>
                </a:solidFill>
              </a:rPr>
              <a:t>Bishnoi</a:t>
            </a:r>
            <a:endParaRPr lang="en-US" sz="2400" b="1" dirty="0">
              <a:solidFill>
                <a:srgbClr val="C00000"/>
              </a:solidFill>
            </a:endParaRPr>
          </a:p>
          <a:p>
            <a:endParaRPr lang="en-US" sz="2400" b="1" dirty="0">
              <a:solidFill>
                <a:srgbClr val="C00000"/>
              </a:solidFill>
            </a:endParaRPr>
          </a:p>
          <a:p>
            <a:r>
              <a:rPr lang="en-US" sz="2400" b="1" dirty="0">
                <a:solidFill>
                  <a:srgbClr val="C00000"/>
                </a:solidFill>
              </a:rPr>
              <a:t>School No. 2446</a:t>
            </a:r>
          </a:p>
          <a:p>
            <a:r>
              <a:rPr lang="en-US" sz="2400" b="1" dirty="0">
                <a:solidFill>
                  <a:srgbClr val="C00000"/>
                </a:solidFill>
              </a:rPr>
              <a:t>House: </a:t>
            </a:r>
            <a:r>
              <a:rPr lang="en-US" sz="2400" b="1" dirty="0" err="1">
                <a:solidFill>
                  <a:srgbClr val="C00000"/>
                </a:solidFill>
              </a:rPr>
              <a:t>Chillianwala</a:t>
            </a:r>
            <a:endParaRPr lang="en-US" sz="2400" b="1" dirty="0">
              <a:solidFill>
                <a:srgbClr val="C00000"/>
              </a:solidFill>
            </a:endParaRPr>
          </a:p>
          <a:p>
            <a:r>
              <a:rPr lang="en-US" sz="2400" b="1" dirty="0">
                <a:solidFill>
                  <a:srgbClr val="C00000"/>
                </a:solidFill>
              </a:rPr>
              <a:t>Batch: 1983-90</a:t>
            </a:r>
          </a:p>
        </p:txBody>
      </p:sp>
      <p:pic>
        <p:nvPicPr>
          <p:cNvPr id="3074" name="Picture 2" descr="C:\Users\narender18jat\Desktop\PHOTO KUNJ\IMG-20170404-WA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298" y="13855"/>
            <a:ext cx="2021702" cy="2195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73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27437"/>
            <a:ext cx="8229600" cy="2849563"/>
          </a:xfrm>
        </p:spPr>
        <p:txBody>
          <a:bodyPr>
            <a:normAutofit/>
          </a:bodyPr>
          <a:lstStyle/>
          <a:p>
            <a:pPr algn="just"/>
            <a:r>
              <a:rPr lang="en-US" sz="2200" b="1" dirty="0" err="1">
                <a:solidFill>
                  <a:srgbClr val="C00000"/>
                </a:solidFill>
              </a:rPr>
              <a:t>Mr</a:t>
            </a:r>
            <a:r>
              <a:rPr lang="en-US" sz="2200" b="1" dirty="0">
                <a:solidFill>
                  <a:srgbClr val="C00000"/>
                </a:solidFill>
              </a:rPr>
              <a:t> </a:t>
            </a:r>
            <a:r>
              <a:rPr lang="en-US" sz="2200" b="1" dirty="0" err="1">
                <a:solidFill>
                  <a:srgbClr val="C00000"/>
                </a:solidFill>
              </a:rPr>
              <a:t>Sandeep</a:t>
            </a:r>
            <a:r>
              <a:rPr lang="en-US" sz="2200" b="1" dirty="0">
                <a:solidFill>
                  <a:srgbClr val="C00000"/>
                </a:solidFill>
              </a:rPr>
              <a:t> </a:t>
            </a:r>
            <a:r>
              <a:rPr lang="en-US" sz="2200" b="1" dirty="0" err="1">
                <a:solidFill>
                  <a:srgbClr val="C00000"/>
                </a:solidFill>
              </a:rPr>
              <a:t>Kaushik</a:t>
            </a:r>
            <a:r>
              <a:rPr lang="en-US" sz="2200" b="1" dirty="0">
                <a:solidFill>
                  <a:srgbClr val="C00000"/>
                </a:solidFill>
              </a:rPr>
              <a:t> is a well known architect. He has a private firm “VISTARA CONSULTANTS”, based in </a:t>
            </a:r>
            <a:r>
              <a:rPr lang="en-US" sz="2200" b="1" dirty="0" err="1">
                <a:solidFill>
                  <a:srgbClr val="C00000"/>
                </a:solidFill>
              </a:rPr>
              <a:t>Panipat</a:t>
            </a:r>
            <a:r>
              <a:rPr lang="en-US" sz="2200" b="1" dirty="0">
                <a:solidFill>
                  <a:srgbClr val="C00000"/>
                </a:solidFill>
              </a:rPr>
              <a:t> city. He was awarded ‘Certificate of Excellence’ by the Indian Concrete Institute for his outstanding work in the field of construction. </a:t>
            </a:r>
          </a:p>
        </p:txBody>
      </p:sp>
      <p:sp>
        <p:nvSpPr>
          <p:cNvPr id="6" name="TextBox 5"/>
          <p:cNvSpPr txBox="1"/>
          <p:nvPr/>
        </p:nvSpPr>
        <p:spPr>
          <a:xfrm>
            <a:off x="609600" y="304800"/>
            <a:ext cx="4114800" cy="2308324"/>
          </a:xfrm>
          <a:prstGeom prst="rect">
            <a:avLst/>
          </a:prstGeom>
          <a:noFill/>
        </p:spPr>
        <p:txBody>
          <a:bodyPr wrap="square" rtlCol="0">
            <a:spAutoFit/>
          </a:bodyPr>
          <a:lstStyle/>
          <a:p>
            <a:r>
              <a:rPr lang="en-US" sz="2400" b="1" dirty="0" err="1">
                <a:solidFill>
                  <a:srgbClr val="C00000"/>
                </a:solidFill>
              </a:rPr>
              <a:t>Mr</a:t>
            </a:r>
            <a:r>
              <a:rPr lang="en-US" sz="2400" b="1" dirty="0">
                <a:solidFill>
                  <a:srgbClr val="C00000"/>
                </a:solidFill>
              </a:rPr>
              <a:t> </a:t>
            </a:r>
            <a:r>
              <a:rPr lang="en-US" sz="2400" b="1" dirty="0" err="1">
                <a:solidFill>
                  <a:srgbClr val="C00000"/>
                </a:solidFill>
                <a:cs typeface="Arial" pitchFamily="34" charset="0"/>
              </a:rPr>
              <a:t>Sandeep</a:t>
            </a:r>
            <a:r>
              <a:rPr lang="en-US" sz="2400" b="1" dirty="0">
                <a:solidFill>
                  <a:srgbClr val="C00000"/>
                </a:solidFill>
                <a:cs typeface="Arial" pitchFamily="34" charset="0"/>
              </a:rPr>
              <a:t> </a:t>
            </a:r>
            <a:r>
              <a:rPr lang="en-US" sz="2400" b="1" dirty="0" err="1">
                <a:solidFill>
                  <a:srgbClr val="C00000"/>
                </a:solidFill>
                <a:cs typeface="Arial" pitchFamily="34" charset="0"/>
              </a:rPr>
              <a:t>Kaushik</a:t>
            </a:r>
            <a:endParaRPr lang="en-US" sz="2400" b="1" dirty="0">
              <a:solidFill>
                <a:srgbClr val="C00000"/>
              </a:solidFill>
              <a:cs typeface="Arial" pitchFamily="34" charset="0"/>
            </a:endParaRPr>
          </a:p>
          <a:p>
            <a:r>
              <a:rPr lang="en-US" sz="2400" b="1" dirty="0">
                <a:solidFill>
                  <a:srgbClr val="C00000"/>
                </a:solidFill>
                <a:cs typeface="Arial" pitchFamily="34" charset="0"/>
              </a:rPr>
              <a:t>Architect</a:t>
            </a:r>
          </a:p>
          <a:p>
            <a:endParaRPr lang="en-US" sz="2400" b="1" dirty="0">
              <a:solidFill>
                <a:srgbClr val="C00000"/>
              </a:solidFill>
            </a:endParaRPr>
          </a:p>
          <a:p>
            <a:r>
              <a:rPr lang="en-US" sz="2400" b="1" dirty="0">
                <a:solidFill>
                  <a:srgbClr val="C00000"/>
                </a:solidFill>
              </a:rPr>
              <a:t>School No. 1895</a:t>
            </a:r>
          </a:p>
          <a:p>
            <a:r>
              <a:rPr lang="en-US" sz="2400" b="1" dirty="0">
                <a:solidFill>
                  <a:srgbClr val="C00000"/>
                </a:solidFill>
              </a:rPr>
              <a:t>House: </a:t>
            </a:r>
            <a:r>
              <a:rPr lang="en-US" sz="2400" b="1" dirty="0" err="1">
                <a:solidFill>
                  <a:srgbClr val="C00000"/>
                </a:solidFill>
              </a:rPr>
              <a:t>Chillianwala</a:t>
            </a:r>
            <a:endParaRPr lang="en-US" sz="2400" b="1" dirty="0">
              <a:solidFill>
                <a:srgbClr val="C00000"/>
              </a:solidFill>
            </a:endParaRPr>
          </a:p>
          <a:p>
            <a:r>
              <a:rPr lang="en-US" sz="2400" b="1" dirty="0">
                <a:solidFill>
                  <a:srgbClr val="C00000"/>
                </a:solidFill>
              </a:rPr>
              <a:t>Batch: 1977-85</a:t>
            </a:r>
          </a:p>
        </p:txBody>
      </p:sp>
      <p:pic>
        <p:nvPicPr>
          <p:cNvPr id="1026" name="Picture 2" descr="C:\Users\narender18jat\Desktop\PHOTO KUNJ\IMG-20170406-WA0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1789" y="0"/>
            <a:ext cx="1986455"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458200" cy="2849563"/>
          </a:xfrm>
        </p:spPr>
        <p:txBody>
          <a:bodyPr>
            <a:normAutofit lnSpcReduction="10000"/>
          </a:bodyPr>
          <a:lstStyle/>
          <a:p>
            <a:pPr algn="just"/>
            <a:r>
              <a:rPr lang="en-US" sz="2200" b="1" dirty="0">
                <a:solidFill>
                  <a:srgbClr val="C00000"/>
                </a:solidFill>
              </a:rPr>
              <a:t>He joined IAF as pilot in flying branch on 21 Dec 1996. He commanded a Cheetah/</a:t>
            </a:r>
            <a:r>
              <a:rPr lang="en-US" sz="2200" b="1" dirty="0" err="1">
                <a:solidFill>
                  <a:srgbClr val="C00000"/>
                </a:solidFill>
              </a:rPr>
              <a:t>Cheetal</a:t>
            </a:r>
            <a:r>
              <a:rPr lang="en-US" sz="2200" b="1" dirty="0">
                <a:solidFill>
                  <a:srgbClr val="C00000"/>
                </a:solidFill>
              </a:rPr>
              <a:t> </a:t>
            </a:r>
            <a:r>
              <a:rPr lang="en-US" sz="2200" b="1" dirty="0" err="1">
                <a:solidFill>
                  <a:srgbClr val="C00000"/>
                </a:solidFill>
              </a:rPr>
              <a:t>Sqn</a:t>
            </a:r>
            <a:r>
              <a:rPr lang="en-US" sz="2200" b="1" dirty="0">
                <a:solidFill>
                  <a:srgbClr val="C00000"/>
                </a:solidFill>
              </a:rPr>
              <a:t> in </a:t>
            </a:r>
            <a:r>
              <a:rPr lang="en-US" sz="2200" b="1" dirty="0" err="1">
                <a:solidFill>
                  <a:srgbClr val="C00000"/>
                </a:solidFill>
              </a:rPr>
              <a:t>Siachen</a:t>
            </a:r>
            <a:r>
              <a:rPr lang="en-US" sz="2200" b="1" dirty="0">
                <a:solidFill>
                  <a:srgbClr val="C00000"/>
                </a:solidFill>
              </a:rPr>
              <a:t> Glacier. He executed more than 4000 landings in ‘Operation MEGHDOOT’ at world’s highest helipads. He has displayed an exceptional courage, professionalism, leadership and distinguished service order in hostile situations . </a:t>
            </a:r>
          </a:p>
          <a:p>
            <a:pPr algn="just"/>
            <a:r>
              <a:rPr lang="en-US" sz="2200" b="1" dirty="0">
                <a:solidFill>
                  <a:srgbClr val="C00000"/>
                </a:solidFill>
              </a:rPr>
              <a:t>He was awarded with “YUDH SEVA MEDAL” </a:t>
            </a:r>
            <a:r>
              <a:rPr lang="en-US" sz="2400" b="1" dirty="0">
                <a:solidFill>
                  <a:srgbClr val="C00000"/>
                </a:solidFill>
              </a:rPr>
              <a:t>in 2016. He is also the recipient of Vayu </a:t>
            </a:r>
            <a:r>
              <a:rPr lang="en-US" sz="2400" b="1" dirty="0" err="1">
                <a:solidFill>
                  <a:srgbClr val="C00000"/>
                </a:solidFill>
              </a:rPr>
              <a:t>Sena</a:t>
            </a:r>
            <a:r>
              <a:rPr lang="en-US" sz="2400" b="1" dirty="0">
                <a:solidFill>
                  <a:srgbClr val="C00000"/>
                </a:solidFill>
              </a:rPr>
              <a:t> Medal in 2007.</a:t>
            </a:r>
            <a:endParaRPr lang="en-US" sz="2200" b="1" dirty="0">
              <a:solidFill>
                <a:srgbClr val="C00000"/>
              </a:solidFill>
            </a:endParaRPr>
          </a:p>
        </p:txBody>
      </p:sp>
      <p:sp>
        <p:nvSpPr>
          <p:cNvPr id="8" name="TextBox 7"/>
          <p:cNvSpPr txBox="1"/>
          <p:nvPr/>
        </p:nvSpPr>
        <p:spPr>
          <a:xfrm>
            <a:off x="762000" y="457200"/>
            <a:ext cx="4419600" cy="1938992"/>
          </a:xfrm>
          <a:prstGeom prst="rect">
            <a:avLst/>
          </a:prstGeom>
          <a:noFill/>
        </p:spPr>
        <p:txBody>
          <a:bodyPr wrap="square" rtlCol="0">
            <a:spAutoFit/>
          </a:bodyPr>
          <a:lstStyle/>
          <a:p>
            <a:r>
              <a:rPr lang="en-US" sz="2400" b="1" dirty="0" err="1">
                <a:solidFill>
                  <a:srgbClr val="C00000"/>
                </a:solidFill>
              </a:rPr>
              <a:t>Wg</a:t>
            </a:r>
            <a:r>
              <a:rPr lang="en-US" sz="2400" b="1" dirty="0">
                <a:solidFill>
                  <a:srgbClr val="C00000"/>
                </a:solidFill>
              </a:rPr>
              <a:t> </a:t>
            </a:r>
            <a:r>
              <a:rPr lang="en-US" sz="2400" b="1" dirty="0" err="1">
                <a:solidFill>
                  <a:srgbClr val="C00000"/>
                </a:solidFill>
              </a:rPr>
              <a:t>Cdr</a:t>
            </a:r>
            <a:r>
              <a:rPr lang="en-US" sz="2400" b="1" dirty="0">
                <a:solidFill>
                  <a:srgbClr val="C00000"/>
                </a:solidFill>
              </a:rPr>
              <a:t> B S </a:t>
            </a:r>
            <a:r>
              <a:rPr lang="en-US" sz="2400" b="1" dirty="0" err="1">
                <a:solidFill>
                  <a:srgbClr val="C00000"/>
                </a:solidFill>
              </a:rPr>
              <a:t>Sehrawat</a:t>
            </a:r>
            <a:r>
              <a:rPr lang="en-US" sz="2400" b="1" dirty="0">
                <a:solidFill>
                  <a:srgbClr val="C00000"/>
                </a:solidFill>
              </a:rPr>
              <a:t>, YSM, VM</a:t>
            </a:r>
          </a:p>
          <a:p>
            <a:endParaRPr lang="en-US" sz="2400" b="1" dirty="0">
              <a:solidFill>
                <a:srgbClr val="C00000"/>
              </a:solidFill>
            </a:endParaRPr>
          </a:p>
          <a:p>
            <a:r>
              <a:rPr lang="en-US" sz="2400" b="1" dirty="0">
                <a:solidFill>
                  <a:srgbClr val="C00000"/>
                </a:solidFill>
              </a:rPr>
              <a:t>School No. 2576</a:t>
            </a:r>
          </a:p>
          <a:p>
            <a:r>
              <a:rPr lang="en-US" sz="2400" b="1" dirty="0">
                <a:solidFill>
                  <a:srgbClr val="C00000"/>
                </a:solidFill>
              </a:rPr>
              <a:t>House: Kurukshetra</a:t>
            </a:r>
          </a:p>
          <a:p>
            <a:r>
              <a:rPr lang="en-US" sz="2400" b="1" dirty="0">
                <a:solidFill>
                  <a:srgbClr val="C00000"/>
                </a:solidFill>
              </a:rPr>
              <a:t>Batch: 1985-92</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2057400" cy="23599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32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98837"/>
            <a:ext cx="8458200" cy="2849563"/>
          </a:xfrm>
        </p:spPr>
        <p:txBody>
          <a:bodyPr>
            <a:normAutofit fontScale="70000" lnSpcReduction="20000"/>
          </a:bodyPr>
          <a:lstStyle/>
          <a:p>
            <a:pPr algn="just"/>
            <a:r>
              <a:rPr lang="en-US" b="1" dirty="0">
                <a:solidFill>
                  <a:srgbClr val="C00000"/>
                </a:solidFill>
              </a:rPr>
              <a:t>On 18</a:t>
            </a:r>
            <a:r>
              <a:rPr lang="en-US" b="1" baseline="30000" dirty="0">
                <a:solidFill>
                  <a:srgbClr val="C00000"/>
                </a:solidFill>
              </a:rPr>
              <a:t>th</a:t>
            </a:r>
            <a:r>
              <a:rPr lang="en-US" b="1" dirty="0">
                <a:solidFill>
                  <a:srgbClr val="C00000"/>
                </a:solidFill>
              </a:rPr>
              <a:t> Oct 2008 at 0955 </a:t>
            </a:r>
            <a:r>
              <a:rPr lang="en-US" b="1" dirty="0" err="1">
                <a:solidFill>
                  <a:srgbClr val="C00000"/>
                </a:solidFill>
              </a:rPr>
              <a:t>hrs</a:t>
            </a:r>
            <a:r>
              <a:rPr lang="en-US" b="1" dirty="0">
                <a:solidFill>
                  <a:srgbClr val="C00000"/>
                </a:solidFill>
              </a:rPr>
              <a:t> </a:t>
            </a:r>
            <a:r>
              <a:rPr lang="en-US" b="1" dirty="0" err="1">
                <a:solidFill>
                  <a:srgbClr val="C00000"/>
                </a:solidFill>
              </a:rPr>
              <a:t>Maj</a:t>
            </a:r>
            <a:r>
              <a:rPr lang="en-US" b="1" dirty="0">
                <a:solidFill>
                  <a:srgbClr val="C00000"/>
                </a:solidFill>
              </a:rPr>
              <a:t> (now Col) Dinesh Singh </a:t>
            </a:r>
            <a:r>
              <a:rPr lang="en-US" b="1" dirty="0" err="1">
                <a:solidFill>
                  <a:srgbClr val="C00000"/>
                </a:solidFill>
              </a:rPr>
              <a:t>Parmar</a:t>
            </a:r>
            <a:r>
              <a:rPr lang="en-US" b="1" dirty="0">
                <a:solidFill>
                  <a:srgbClr val="C00000"/>
                </a:solidFill>
              </a:rPr>
              <a:t> was leading a search party in a village in </a:t>
            </a:r>
            <a:r>
              <a:rPr lang="en-US" b="1" dirty="0" err="1">
                <a:solidFill>
                  <a:srgbClr val="C00000"/>
                </a:solidFill>
              </a:rPr>
              <a:t>Rajouri</a:t>
            </a:r>
            <a:r>
              <a:rPr lang="en-US" b="1" dirty="0">
                <a:solidFill>
                  <a:srgbClr val="C00000"/>
                </a:solidFill>
              </a:rPr>
              <a:t> (J&amp;K) when his search party drew heavy fire from a terrorist hideout. He brought down effective fire into hideout eliminating one terrorist. Despite suffering grievous abdominal injury,  eliminated another terrorist  before being evacuated due to excessive bleeding. He displayed cool courage, nerves of steel, dogged determination and acted beyond the call of duty. </a:t>
            </a:r>
          </a:p>
          <a:p>
            <a:pPr algn="just"/>
            <a:r>
              <a:rPr lang="en-US" b="1" dirty="0">
                <a:solidFill>
                  <a:srgbClr val="C00000"/>
                </a:solidFill>
              </a:rPr>
              <a:t>For this gallant action he was awarded “SHAURYA CHAKRA”.</a:t>
            </a:r>
          </a:p>
        </p:txBody>
      </p:sp>
      <p:sp>
        <p:nvSpPr>
          <p:cNvPr id="8" name="TextBox 7"/>
          <p:cNvSpPr txBox="1"/>
          <p:nvPr/>
        </p:nvSpPr>
        <p:spPr>
          <a:xfrm>
            <a:off x="762000" y="457200"/>
            <a:ext cx="4038600" cy="2308324"/>
          </a:xfrm>
          <a:prstGeom prst="rect">
            <a:avLst/>
          </a:prstGeom>
          <a:noFill/>
        </p:spPr>
        <p:txBody>
          <a:bodyPr wrap="square" rtlCol="0">
            <a:spAutoFit/>
          </a:bodyPr>
          <a:lstStyle/>
          <a:p>
            <a:r>
              <a:rPr lang="en-US" sz="2400" b="1" dirty="0">
                <a:solidFill>
                  <a:srgbClr val="C00000"/>
                </a:solidFill>
              </a:rPr>
              <a:t>Col Dinesh Singh </a:t>
            </a:r>
            <a:r>
              <a:rPr lang="en-US" sz="2400" b="1" dirty="0" err="1">
                <a:solidFill>
                  <a:srgbClr val="C00000"/>
                </a:solidFill>
              </a:rPr>
              <a:t>Parmar</a:t>
            </a:r>
            <a:r>
              <a:rPr lang="en-US" sz="2400" b="1" dirty="0">
                <a:solidFill>
                  <a:srgbClr val="C00000"/>
                </a:solidFill>
              </a:rPr>
              <a:t>, SC</a:t>
            </a:r>
          </a:p>
          <a:p>
            <a:r>
              <a:rPr lang="en-US" sz="2400" b="1" dirty="0">
                <a:solidFill>
                  <a:srgbClr val="C00000"/>
                </a:solidFill>
              </a:rPr>
              <a:t>2 SIKH LI</a:t>
            </a:r>
          </a:p>
          <a:p>
            <a:endParaRPr lang="en-US" sz="2400" b="1" dirty="0">
              <a:solidFill>
                <a:srgbClr val="C00000"/>
              </a:solidFill>
            </a:endParaRPr>
          </a:p>
          <a:p>
            <a:r>
              <a:rPr lang="en-US" sz="2400" b="1" dirty="0">
                <a:solidFill>
                  <a:srgbClr val="C00000"/>
                </a:solidFill>
              </a:rPr>
              <a:t>School No. 2692</a:t>
            </a:r>
          </a:p>
          <a:p>
            <a:r>
              <a:rPr lang="en-US" sz="2400" b="1" dirty="0">
                <a:solidFill>
                  <a:srgbClr val="C00000"/>
                </a:solidFill>
              </a:rPr>
              <a:t>House: </a:t>
            </a:r>
            <a:r>
              <a:rPr lang="en-US" sz="2400" b="1" dirty="0" err="1">
                <a:solidFill>
                  <a:srgbClr val="C00000"/>
                </a:solidFill>
              </a:rPr>
              <a:t>Kurukshetra</a:t>
            </a:r>
            <a:endParaRPr lang="en-US" sz="2400" b="1" dirty="0">
              <a:solidFill>
                <a:srgbClr val="C00000"/>
              </a:solidFill>
            </a:endParaRPr>
          </a:p>
          <a:p>
            <a:r>
              <a:rPr lang="en-US" sz="2400" b="1" dirty="0">
                <a:solidFill>
                  <a:srgbClr val="C00000"/>
                </a:solidFill>
              </a:rPr>
              <a:t>Batch: 1985-92</a:t>
            </a:r>
          </a:p>
        </p:txBody>
      </p:sp>
      <p:pic>
        <p:nvPicPr>
          <p:cNvPr id="4098" name="Picture 2" descr="C:\Users\narender18jat\Desktop\PHOTO KUNJ\IMG-20170407-WA0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01467"/>
            <a:ext cx="2057400" cy="2476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19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2372</Words>
  <Application>Microsoft Office PowerPoint</Application>
  <PresentationFormat>On-screen Show (4:3)</PresentationFormat>
  <Paragraphs>156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hp</dc:creator>
  <cp:lastModifiedBy>Rajdip Dutta</cp:lastModifiedBy>
  <cp:revision>159</cp:revision>
  <dcterms:created xsi:type="dcterms:W3CDTF">2017-04-06T03:39:43Z</dcterms:created>
  <dcterms:modified xsi:type="dcterms:W3CDTF">2017-04-08T15:04:36Z</dcterms:modified>
</cp:coreProperties>
</file>